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7" r:id="rId4"/>
  </p:sldMasterIdLst>
  <p:notesMasterIdLst>
    <p:notesMasterId r:id="rId50"/>
  </p:notesMasterIdLst>
  <p:handoutMasterIdLst>
    <p:handoutMasterId r:id="rId51"/>
  </p:handoutMasterIdLst>
  <p:sldIdLst>
    <p:sldId id="284" r:id="rId5"/>
    <p:sldId id="304" r:id="rId6"/>
    <p:sldId id="298" r:id="rId7"/>
    <p:sldId id="2147376583" r:id="rId8"/>
    <p:sldId id="2147376543" r:id="rId9"/>
    <p:sldId id="2147376563" r:id="rId10"/>
    <p:sldId id="2147376551" r:id="rId11"/>
    <p:sldId id="2147376555" r:id="rId12"/>
    <p:sldId id="2147376548" r:id="rId13"/>
    <p:sldId id="2147376549" r:id="rId14"/>
    <p:sldId id="2147376550" r:id="rId15"/>
    <p:sldId id="2147376567" r:id="rId16"/>
    <p:sldId id="2147376502" r:id="rId17"/>
    <p:sldId id="2147376507" r:id="rId18"/>
    <p:sldId id="2147376504" r:id="rId19"/>
    <p:sldId id="2147376578" r:id="rId20"/>
    <p:sldId id="2147376580" r:id="rId21"/>
    <p:sldId id="2147376581" r:id="rId22"/>
    <p:sldId id="2147376564" r:id="rId23"/>
    <p:sldId id="2147376561" r:id="rId24"/>
    <p:sldId id="2147376552" r:id="rId25"/>
    <p:sldId id="2147376553" r:id="rId26"/>
    <p:sldId id="2147376565" r:id="rId27"/>
    <p:sldId id="2147376557" r:id="rId28"/>
    <p:sldId id="2147376499" r:id="rId29"/>
    <p:sldId id="2147376566" r:id="rId30"/>
    <p:sldId id="303" r:id="rId31"/>
    <p:sldId id="2147376501" r:id="rId32"/>
    <p:sldId id="2147376500" r:id="rId33"/>
    <p:sldId id="2147376503" r:id="rId34"/>
    <p:sldId id="2147376568" r:id="rId35"/>
    <p:sldId id="2147376525" r:id="rId36"/>
    <p:sldId id="2147376538" r:id="rId37"/>
    <p:sldId id="2147376542" r:id="rId38"/>
    <p:sldId id="2147376582" r:id="rId39"/>
    <p:sldId id="2147376528" r:id="rId40"/>
    <p:sldId id="2147376575" r:id="rId41"/>
    <p:sldId id="2147376530" r:id="rId42"/>
    <p:sldId id="2147376532" r:id="rId43"/>
    <p:sldId id="2147376540" r:id="rId44"/>
    <p:sldId id="2147376539" r:id="rId45"/>
    <p:sldId id="2147376584" r:id="rId46"/>
    <p:sldId id="2147376494" r:id="rId47"/>
    <p:sldId id="2147376569" r:id="rId48"/>
    <p:sldId id="2147376571" r:id="rId49"/>
  </p:sldIdLst>
  <p:sldSz cx="12192000" cy="6858000"/>
  <p:notesSz cx="6669088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qfiJ92PKSJ7CRXE50JE3ag==" hashData="YSXzBvEtNMsG+97jTJ2v/YnFt0DCDdwnnUBpwhCTHJiFsdLVdfoCP/nHCZ336Vk5IluLNOA74vN+ePq+XjqX/w=="/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4632"/>
    <a:srgbClr val="FFFFFF"/>
    <a:srgbClr val="5FA550"/>
    <a:srgbClr val="E1DBD5"/>
    <a:srgbClr val="FF66FF"/>
    <a:srgbClr val="F1F3F3"/>
    <a:srgbClr val="E5EA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8" autoAdjust="0"/>
    <p:restoredTop sz="94377" autoAdjust="0"/>
  </p:normalViewPr>
  <p:slideViewPr>
    <p:cSldViewPr showGuides="1">
      <p:cViewPr>
        <p:scale>
          <a:sx n="100" d="100"/>
          <a:sy n="100" d="100"/>
        </p:scale>
        <p:origin x="1224" y="3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9" d="100"/>
          <a:sy n="119" d="100"/>
        </p:scale>
        <p:origin x="498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opfzeilenplatzhalter 1">
            <a:extLst>
              <a:ext uri="{FF2B5EF4-FFF2-40B4-BE49-F238E27FC236}">
                <a16:creationId xmlns:a16="http://schemas.microsoft.com/office/drawing/2014/main" id="{3065A2FE-718F-4417-B14D-9A650961AB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75733" y="256504"/>
            <a:ext cx="2373854" cy="636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r>
              <a:rPr lang="de-CH" sz="1100" b="1" dirty="0">
                <a:solidFill>
                  <a:srgbClr val="5FA550"/>
                </a:solidFill>
                <a:latin typeface="TT Norms Pro" panose="020B0103030101020204" pitchFamily="34" charset="0"/>
              </a:rPr>
              <a:t>Wir machen aus </a:t>
            </a:r>
          </a:p>
          <a:p>
            <a:r>
              <a:rPr lang="de-CH" sz="1100" b="1" dirty="0">
                <a:solidFill>
                  <a:srgbClr val="5FA550"/>
                </a:solidFill>
                <a:latin typeface="TT Norms Pro" panose="020B0103030101020204" pitchFamily="34" charset="0"/>
              </a:rPr>
              <a:t>gestern morgen</a:t>
            </a:r>
          </a:p>
        </p:txBody>
      </p:sp>
      <p:sp>
        <p:nvSpPr>
          <p:cNvPr id="10" name="Kopfzeilenplatzhalter 1">
            <a:extLst>
              <a:ext uri="{FF2B5EF4-FFF2-40B4-BE49-F238E27FC236}">
                <a16:creationId xmlns:a16="http://schemas.microsoft.com/office/drawing/2014/main" id="{4D70E1CD-C17B-4B91-B9DD-4FC07E6EBDBD}"/>
              </a:ext>
            </a:extLst>
          </p:cNvPr>
          <p:cNvSpPr txBox="1">
            <a:spLocks/>
          </p:cNvSpPr>
          <p:nvPr/>
        </p:nvSpPr>
        <p:spPr>
          <a:xfrm>
            <a:off x="4174838" y="9275862"/>
            <a:ext cx="2017674" cy="636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CH" sz="1000" b="1" dirty="0">
                <a:solidFill>
                  <a:srgbClr val="5FA550"/>
                </a:solidFill>
                <a:latin typeface="TT Norms Pro" panose="020B0103030101020204" pitchFamily="34" charset="0"/>
              </a:rPr>
              <a:t>© AVAG Umwelt AG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4D627F6-AC43-4BA0-5A11-30143B1239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58" y="247865"/>
            <a:ext cx="1490554" cy="66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976313"/>
            <a:ext cx="6034087" cy="3395662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52120" y="4650634"/>
            <a:ext cx="5407244" cy="46121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8" name="Kopfzeilenplatzhalter 1">
            <a:extLst>
              <a:ext uri="{FF2B5EF4-FFF2-40B4-BE49-F238E27FC236}">
                <a16:creationId xmlns:a16="http://schemas.microsoft.com/office/drawing/2014/main" id="{EDB99793-645C-4F60-9344-36EDAB5F7AC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66476" y="0"/>
            <a:ext cx="2373854" cy="636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r>
              <a:rPr lang="de-CH" sz="1100" b="1" dirty="0">
                <a:solidFill>
                  <a:srgbClr val="5FA550"/>
                </a:solidFill>
                <a:latin typeface="TT Norms Pro" panose="020B0103030101020204" pitchFamily="34" charset="0"/>
              </a:rPr>
              <a:t>Wir machen aus </a:t>
            </a:r>
          </a:p>
          <a:p>
            <a:r>
              <a:rPr lang="de-CH" sz="1100" b="1" dirty="0">
                <a:solidFill>
                  <a:srgbClr val="5FA550"/>
                </a:solidFill>
                <a:latin typeface="TT Norms Pro" panose="020B0103030101020204" pitchFamily="34" charset="0"/>
              </a:rPr>
              <a:t>gestern morgen</a:t>
            </a:r>
          </a:p>
        </p:txBody>
      </p:sp>
      <p:sp>
        <p:nvSpPr>
          <p:cNvPr id="9" name="Kopfzeilenplatzhalter 1">
            <a:extLst>
              <a:ext uri="{FF2B5EF4-FFF2-40B4-BE49-F238E27FC236}">
                <a16:creationId xmlns:a16="http://schemas.microsoft.com/office/drawing/2014/main" id="{B085A937-040F-4B3C-A29D-B358D1244300}"/>
              </a:ext>
            </a:extLst>
          </p:cNvPr>
          <p:cNvSpPr txBox="1">
            <a:spLocks/>
          </p:cNvSpPr>
          <p:nvPr/>
        </p:nvSpPr>
        <p:spPr>
          <a:xfrm>
            <a:off x="4031229" y="10139869"/>
            <a:ext cx="2017674" cy="636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CH" sz="1000" b="1" dirty="0">
                <a:solidFill>
                  <a:srgbClr val="5FA550"/>
                </a:solidFill>
                <a:latin typeface="TT Norms Pro" panose="020B0103030101020204" pitchFamily="34" charset="0"/>
              </a:rPr>
              <a:t>© AVAG Umwelt AG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243187E-AB30-4591-8350-F6EFE9550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316" y="0"/>
            <a:ext cx="1286524" cy="63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TT Norms Pro Normal" panose="020B0103030101020204" pitchFamily="34" charset="0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TT Norms Pro Normal" panose="020B0103030101020204" pitchFamily="34" charset="0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TT Norms Pro Normal" panose="020B0103030101020204" pitchFamily="34" charset="0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TT Norms Pro Normal" panose="020B0103030101020204" pitchFamily="34" charset="0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TT Norms Pro Normal" panose="020B0103030101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0213" y="977900"/>
            <a:ext cx="6032500" cy="33940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23007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0213" y="977900"/>
            <a:ext cx="6032500" cy="33940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49728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0213" y="977900"/>
            <a:ext cx="6032500" cy="33940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70881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0213" y="977900"/>
            <a:ext cx="6032500" cy="33940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35876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0213" y="977900"/>
            <a:ext cx="6032500" cy="33940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80656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352550"/>
            <a:ext cx="6035675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5312189" y="9457663"/>
            <a:ext cx="847175" cy="194876"/>
          </a:xfrm>
          <a:prstGeom prst="rect">
            <a:avLst/>
          </a:prstGeom>
        </p:spPr>
        <p:txBody>
          <a:bodyPr/>
          <a:lstStyle/>
          <a:p>
            <a:fld id="{83C81C81-E364-4366-A610-2DB15FF98538}" type="slidenum">
              <a:rPr lang="de-CH" smtClean="0"/>
              <a:pPr/>
              <a:t>30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012072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0213" y="977900"/>
            <a:ext cx="6032500" cy="33940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054596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0213" y="977900"/>
            <a:ext cx="6032500" cy="33940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608644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0213" y="977900"/>
            <a:ext cx="6032500" cy="33940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389140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0213" y="977900"/>
            <a:ext cx="6032500" cy="33940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880531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0213" y="977900"/>
            <a:ext cx="6032500" cy="33940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85360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0213" y="977900"/>
            <a:ext cx="6032500" cy="33940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88487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0213" y="977900"/>
            <a:ext cx="6032500" cy="33940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40457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0213" y="977900"/>
            <a:ext cx="6032500" cy="33940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22283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0213" y="977900"/>
            <a:ext cx="6032500" cy="33940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0830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8150" y="1352550"/>
            <a:ext cx="6035675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>
          <a:xfrm>
            <a:off x="5312189" y="9457663"/>
            <a:ext cx="847175" cy="194876"/>
          </a:xfrm>
          <a:prstGeom prst="rect">
            <a:avLst/>
          </a:prstGeom>
        </p:spPr>
        <p:txBody>
          <a:bodyPr/>
          <a:lstStyle/>
          <a:p>
            <a:fld id="{83C81C81-E364-4366-A610-2DB15FF98538}" type="slidenum">
              <a:rPr lang="de-CH" smtClean="0"/>
              <a:pPr/>
              <a:t>14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37477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0213" y="977900"/>
            <a:ext cx="6032500" cy="33940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38069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0213" y="977900"/>
            <a:ext cx="6032500" cy="33940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62885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0213" y="977900"/>
            <a:ext cx="6032500" cy="33940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76404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3DB03747-B8F1-8CA7-6660-14D9E24CBD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221"/>
          <a:stretch>
            <a:fillRect/>
          </a:stretch>
        </p:blipFill>
        <p:spPr>
          <a:xfrm rot="13500000">
            <a:off x="5601886" y="1891674"/>
            <a:ext cx="6645588" cy="7069013"/>
          </a:xfrm>
          <a:custGeom>
            <a:avLst/>
            <a:gdLst>
              <a:gd name="connsiteX0" fmla="*/ 6645588 w 6645588"/>
              <a:gd name="connsiteY0" fmla="*/ 7069013 h 7069013"/>
              <a:gd name="connsiteX1" fmla="*/ 2236611 w 6645588"/>
              <a:gd name="connsiteY1" fmla="*/ 7069013 h 7069013"/>
              <a:gd name="connsiteX2" fmla="*/ 0 w 6645588"/>
              <a:gd name="connsiteY2" fmla="*/ 4832401 h 7069013"/>
              <a:gd name="connsiteX3" fmla="*/ 4832401 w 6645588"/>
              <a:gd name="connsiteY3" fmla="*/ 0 h 7069013"/>
              <a:gd name="connsiteX4" fmla="*/ 6645588 w 6645588"/>
              <a:gd name="connsiteY4" fmla="*/ 0 h 7069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588" h="7069013">
                <a:moveTo>
                  <a:pt x="6645588" y="7069013"/>
                </a:moveTo>
                <a:lnTo>
                  <a:pt x="2236611" y="7069013"/>
                </a:lnTo>
                <a:lnTo>
                  <a:pt x="0" y="4832401"/>
                </a:lnTo>
                <a:lnTo>
                  <a:pt x="4832401" y="0"/>
                </a:lnTo>
                <a:lnTo>
                  <a:pt x="6645588" y="0"/>
                </a:lnTo>
                <a:close/>
              </a:path>
            </a:pathLst>
          </a:cu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3888" y="2398644"/>
            <a:ext cx="9000504" cy="1282384"/>
          </a:xfrm>
        </p:spPr>
        <p:txBody>
          <a:bodyPr anchor="t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23888" y="3812208"/>
            <a:ext cx="5688136" cy="1445591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 dirty="0"/>
              <a:t>Formatvorlage</a:t>
            </a:r>
            <a:r>
              <a:rPr lang="de-DE" dirty="0"/>
              <a:t> des Untertitelmasters durch Klicken bearbeiten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240000" y="36000"/>
            <a:ext cx="72000" cy="7200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7A7B9886-4E17-4C7E-BE9C-4F18020B58DE}" type="datetime1">
              <a:rPr lang="de-CH" smtClean="0"/>
              <a:t>29.11.2023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240000" y="36000"/>
            <a:ext cx="72000" cy="7200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240000" y="36000"/>
            <a:ext cx="72000" cy="7200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A9FE160-6D7F-222C-3347-423547F05A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366" y="630363"/>
            <a:ext cx="1714500" cy="49188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F3CC157-98EC-6A75-F12D-339614361F5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711" y="624202"/>
            <a:ext cx="1741279" cy="45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86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>
            <a:extLst>
              <a:ext uri="{FF2B5EF4-FFF2-40B4-BE49-F238E27FC236}">
                <a16:creationId xmlns:a16="http://schemas.microsoft.com/office/drawing/2014/main" id="{CED0D55C-EF26-14A0-03E5-8375421EF7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3888" y="1825625"/>
            <a:ext cx="5112071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Inhalt hinzufügen</a:t>
            </a:r>
          </a:p>
          <a:p>
            <a:pPr lvl="1"/>
            <a:r>
              <a:rPr lang="de-DE" dirty="0"/>
              <a:t>Zweite </a:t>
            </a:r>
            <a:r>
              <a:rPr lang="de-CH" noProof="0" dirty="0"/>
              <a:t>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D5269-9F25-44D2-B3DF-0D7D799A9981}" type="datetime1">
              <a:rPr lang="de-CH" smtClean="0"/>
              <a:t>29.11.2023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Fusszeile (Ändern über «Einfügen &gt; Kopf- und Fusszeile»)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80732400-031D-011A-3848-892EF1DE72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91600" y="622800"/>
            <a:ext cx="457200" cy="457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 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7D6AF608-9BD2-8904-20DA-904E9EF80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67221"/>
            <a:ext cx="5112070" cy="80955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87074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825625"/>
            <a:ext cx="10909300" cy="4351338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B216CB-AE9D-4C01-AD48-4B79158751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86033EB-0E85-4318-AC5E-611C4D676106}" type="datetime1">
              <a:rPr lang="de-CH" smtClean="0"/>
              <a:t>29.11.2023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E67269-0443-40A6-8D53-CF9C30AE72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D2179C-3288-47A5-A587-1B7255A2C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8D8940C2-AC2F-79E6-8E69-4AB55D7E9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2535"/>
          <a:stretch>
            <a:fillRect/>
          </a:stretch>
        </p:blipFill>
        <p:spPr>
          <a:xfrm>
            <a:off x="2448088" y="0"/>
            <a:ext cx="7162850" cy="5476007"/>
          </a:xfrm>
          <a:custGeom>
            <a:avLst/>
            <a:gdLst>
              <a:gd name="connsiteX0" fmla="*/ 0 w 7162850"/>
              <a:gd name="connsiteY0" fmla="*/ 0 h 5476007"/>
              <a:gd name="connsiteX1" fmla="*/ 7162850 w 7162850"/>
              <a:gd name="connsiteY1" fmla="*/ 0 h 5476007"/>
              <a:gd name="connsiteX2" fmla="*/ 7162850 w 7162850"/>
              <a:gd name="connsiteY2" fmla="*/ 5476007 h 5476007"/>
              <a:gd name="connsiteX3" fmla="*/ 0 w 7162850"/>
              <a:gd name="connsiteY3" fmla="*/ 5476007 h 5476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62850" h="5476007">
                <a:moveTo>
                  <a:pt x="0" y="0"/>
                </a:moveTo>
                <a:lnTo>
                  <a:pt x="7162850" y="0"/>
                </a:lnTo>
                <a:lnTo>
                  <a:pt x="7162850" y="5476007"/>
                </a:lnTo>
                <a:lnTo>
                  <a:pt x="0" y="5476007"/>
                </a:lnTo>
                <a:close/>
              </a:path>
            </a:pathLst>
          </a:cu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3888" y="2852936"/>
            <a:ext cx="6948276" cy="1329963"/>
          </a:xfrm>
        </p:spPr>
        <p:txBody>
          <a:bodyPr anchor="t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Dank hinzufügen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23888" y="4401108"/>
            <a:ext cx="5688136" cy="856691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 dirty="0"/>
              <a:t>Optionaler Text hinzufügen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240000" y="36000"/>
            <a:ext cx="72000" cy="7200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BA95BD00-271F-4FAB-AFA7-041B35AA83E8}" type="datetime1">
              <a:rPr lang="de-CH" smtClean="0"/>
              <a:t>29.11.2023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240000" y="36000"/>
            <a:ext cx="72000" cy="7200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240000" y="36000"/>
            <a:ext cx="72000" cy="7200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A9FE160-6D7F-222C-3347-423547F05A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366" y="630363"/>
            <a:ext cx="1714500" cy="49188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F3CC157-98EC-6A75-F12D-339614361F5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711" y="624202"/>
            <a:ext cx="1741279" cy="45525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801F5AE-5BF3-02CF-8428-1BB046D03FDA}"/>
              </a:ext>
            </a:extLst>
          </p:cNvPr>
          <p:cNvSpPr txBox="1"/>
          <p:nvPr userDrawn="1"/>
        </p:nvSpPr>
        <p:spPr>
          <a:xfrm>
            <a:off x="623888" y="5697252"/>
            <a:ext cx="1547676" cy="7200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250" b="1" dirty="0">
                <a:solidFill>
                  <a:schemeClr val="accent1"/>
                </a:solidFill>
                <a:latin typeface="TT Norms Pro" panose="020B0103030101020204" pitchFamily="34" charset="0"/>
              </a:rPr>
              <a:t>AVAG Umwelt AG</a:t>
            </a:r>
          </a:p>
          <a:p>
            <a:r>
              <a:rPr lang="de-DE" sz="1250" dirty="0">
                <a:solidFill>
                  <a:schemeClr val="bg1"/>
                </a:solidFill>
                <a:latin typeface="TT Norms Pro Normal" panose="020B0103030101020204" pitchFamily="34" charset="0"/>
              </a:rPr>
              <a:t>Allmendstrasse 166</a:t>
            </a:r>
          </a:p>
          <a:p>
            <a:r>
              <a:rPr lang="de-DE" sz="1250" dirty="0">
                <a:solidFill>
                  <a:schemeClr val="bg1"/>
                </a:solidFill>
                <a:latin typeface="TT Norms Pro Normal" panose="020B0103030101020204" pitchFamily="34" charset="0"/>
              </a:rPr>
              <a:t>3600 Thun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0F0126C-409B-201E-DDFC-BB7BB1C8FC4C}"/>
              </a:ext>
            </a:extLst>
          </p:cNvPr>
          <p:cNvSpPr txBox="1"/>
          <p:nvPr userDrawn="1"/>
        </p:nvSpPr>
        <p:spPr>
          <a:xfrm>
            <a:off x="2495600" y="5700342"/>
            <a:ext cx="1547676" cy="7200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250" b="0" dirty="0">
                <a:solidFill>
                  <a:schemeClr val="bg1"/>
                </a:solidFill>
                <a:latin typeface="TT Norms Pro Normal" panose="020B0103030101020204" pitchFamily="34" charset="0"/>
              </a:rPr>
              <a:t>033 226 56 56</a:t>
            </a:r>
          </a:p>
          <a:p>
            <a:r>
              <a:rPr lang="de-DE" sz="1250" b="0" dirty="0">
                <a:solidFill>
                  <a:schemeClr val="bg1"/>
                </a:solidFill>
                <a:latin typeface="TT Norms Pro Normal" panose="020B0103030101020204" pitchFamily="34" charset="0"/>
              </a:rPr>
              <a:t>info@avag.ch</a:t>
            </a:r>
          </a:p>
          <a:p>
            <a:r>
              <a:rPr lang="de-DE" sz="1250" b="0" dirty="0">
                <a:solidFill>
                  <a:schemeClr val="bg1"/>
                </a:solidFill>
                <a:latin typeface="TT Norms Pro Normal" panose="020B0103030101020204" pitchFamily="34" charset="0"/>
              </a:rPr>
              <a:t>avag.ch</a:t>
            </a:r>
            <a:endParaRPr lang="de-DE" sz="1250" dirty="0">
              <a:solidFill>
                <a:schemeClr val="bg1"/>
              </a:solidFill>
              <a:latin typeface="TT Norms Pro Normal" panose="020B0103030101020204" pitchFamily="34" charset="0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0671B55-B9A5-DB07-E53A-9E2DA16A55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3811" y="5890620"/>
            <a:ext cx="2380779" cy="454618"/>
          </a:xfrm>
        </p:spPr>
        <p:txBody>
          <a:bodyPr/>
          <a:lstStyle>
            <a:lvl1pPr>
              <a:lnSpc>
                <a:spcPct val="100000"/>
              </a:lnSpc>
              <a:defRPr sz="1250">
                <a:solidFill>
                  <a:schemeClr val="bg1"/>
                </a:solidFill>
                <a:latin typeface="TT Norms Pro Normal" panose="020B0103030101020204" pitchFamily="34" charset="0"/>
              </a:defRPr>
            </a:lvl1pPr>
          </a:lstStyle>
          <a:p>
            <a:pPr lvl="0"/>
            <a:r>
              <a:rPr lang="de-CH" dirty="0"/>
              <a:t>Vorname Name</a:t>
            </a:r>
          </a:p>
          <a:p>
            <a:pPr lvl="0"/>
            <a:r>
              <a:rPr lang="de-CH" dirty="0"/>
              <a:t>Funktion</a:t>
            </a:r>
            <a:endParaRPr lang="de-DE" dirty="0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CE306F67-A1D2-1C41-346A-2F25CEBDD1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91578" y="5893891"/>
            <a:ext cx="2196245" cy="454618"/>
          </a:xfrm>
        </p:spPr>
        <p:txBody>
          <a:bodyPr/>
          <a:lstStyle>
            <a:lvl1pPr>
              <a:lnSpc>
                <a:spcPct val="100000"/>
              </a:lnSpc>
              <a:defRPr sz="1250">
                <a:solidFill>
                  <a:schemeClr val="bg1"/>
                </a:solidFill>
                <a:latin typeface="TT Norms Pro Normal" panose="020B0103030101020204" pitchFamily="34" charset="0"/>
              </a:defRPr>
            </a:lvl1pPr>
          </a:lstStyle>
          <a:p>
            <a:pPr lvl="0"/>
            <a:r>
              <a:rPr lang="de-CH" dirty="0"/>
              <a:t>033 226 56 15</a:t>
            </a:r>
          </a:p>
          <a:p>
            <a:pPr lvl="0"/>
            <a:r>
              <a:rPr lang="de-CH" dirty="0"/>
              <a:t>v.name@avag.ch</a:t>
            </a:r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3A23204-4821-3818-C35C-97240F40CFA7}"/>
              </a:ext>
            </a:extLst>
          </p:cNvPr>
          <p:cNvSpPr txBox="1"/>
          <p:nvPr userDrawn="1"/>
        </p:nvSpPr>
        <p:spPr>
          <a:xfrm>
            <a:off x="9588388" y="6079253"/>
            <a:ext cx="2196244" cy="2659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250" b="0" dirty="0">
                <a:solidFill>
                  <a:schemeClr val="accent1"/>
                </a:solidFill>
                <a:latin typeface="TT Norms Pro" panose="020B0103030101020204" pitchFamily="34" charset="0"/>
              </a:rPr>
              <a:t>© AVAG Umwelt AG 2023</a:t>
            </a:r>
          </a:p>
        </p:txBody>
      </p:sp>
    </p:spTree>
    <p:extLst>
      <p:ext uri="{BB962C8B-B14F-4D97-AF65-F5344CB8AC3E}">
        <p14:creationId xmlns:p14="http://schemas.microsoft.com/office/powerpoint/2010/main" val="2478282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8C3C2-642F-4440-99F0-63B991AC3A2F}" type="datetime1">
              <a:rPr lang="de-CH" smtClean="0"/>
              <a:t>29.11.2023</a:t>
            </a:fld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4E75BB-61FF-4F7E-9CDB-A5E34775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4796B-A0F6-49C3-95EB-34B1267EBAB6}" type="datetime1">
              <a:rPr lang="de-CH" smtClean="0"/>
              <a:t>29.11.2023</a:t>
            </a:fld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9AB7D-DBAB-4FFF-BA65-85B9521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7570-0B3E-4F91-B744-978CA7B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A0FE238E-BECC-822E-4133-9E87ACCFB7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3888" y="2398644"/>
            <a:ext cx="9000504" cy="562304"/>
          </a:xfrm>
        </p:spPr>
        <p:txBody>
          <a:bodyPr anchor="t"/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23888" y="3812208"/>
            <a:ext cx="5688136" cy="1445591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noProof="0" dirty="0"/>
              <a:t>Formatvorlage</a:t>
            </a:r>
            <a:r>
              <a:rPr lang="de-DE" dirty="0"/>
              <a:t> des Untertitelmasters durch Klicken bearbeiten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2D3C48-FDED-470C-908E-96B5A0DDFD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240000" y="36000"/>
            <a:ext cx="72000" cy="7200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CE1256E6-BAF5-4903-9BA8-4EB00CDF64FA}" type="datetime1">
              <a:rPr lang="de-CH" smtClean="0"/>
              <a:t>29.11.2023</a:t>
            </a:fld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98B2F51-FE27-4B05-A169-62F7E9E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240000" y="36000"/>
            <a:ext cx="72000" cy="7200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D7C1A0D-0D46-4AD6-A4E0-C34A72CE2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240000" y="36000"/>
            <a:ext cx="72000" cy="72000"/>
          </a:xfrm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A072239E-6810-B61B-E564-69C11CD992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800" y="630000"/>
            <a:ext cx="1713600" cy="493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 </a:t>
            </a:r>
          </a:p>
        </p:txBody>
      </p:sp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1469CDDE-F799-F217-DDA9-4D8EAB2769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13600" y="622800"/>
            <a:ext cx="1742400" cy="4572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24978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itel hel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23889" y="579967"/>
            <a:ext cx="8244419" cy="3317085"/>
          </a:xfrm>
        </p:spPr>
        <p:txBody>
          <a:bodyPr/>
          <a:lstStyle>
            <a:lvl1pPr>
              <a:defRPr sz="4400"/>
            </a:lvl1pPr>
          </a:lstStyle>
          <a:p>
            <a:r>
              <a:rPr lang="de-CH" dirty="0"/>
              <a:t>Kapiteltitel hell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642F341-4A98-841F-AC44-49D51ED149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90274" y="621369"/>
            <a:ext cx="462714" cy="45605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B109985-7E78-3BC3-6AF0-789579A453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221"/>
          <a:stretch>
            <a:fillRect/>
          </a:stretch>
        </p:blipFill>
        <p:spPr>
          <a:xfrm rot="13500000">
            <a:off x="5601886" y="1891674"/>
            <a:ext cx="6645588" cy="7069013"/>
          </a:xfrm>
          <a:custGeom>
            <a:avLst/>
            <a:gdLst>
              <a:gd name="connsiteX0" fmla="*/ 6645588 w 6645588"/>
              <a:gd name="connsiteY0" fmla="*/ 7069013 h 7069013"/>
              <a:gd name="connsiteX1" fmla="*/ 2236611 w 6645588"/>
              <a:gd name="connsiteY1" fmla="*/ 7069013 h 7069013"/>
              <a:gd name="connsiteX2" fmla="*/ 0 w 6645588"/>
              <a:gd name="connsiteY2" fmla="*/ 4832401 h 7069013"/>
              <a:gd name="connsiteX3" fmla="*/ 4832401 w 6645588"/>
              <a:gd name="connsiteY3" fmla="*/ 0 h 7069013"/>
              <a:gd name="connsiteX4" fmla="*/ 6645588 w 6645588"/>
              <a:gd name="connsiteY4" fmla="*/ 0 h 7069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588" h="7069013">
                <a:moveTo>
                  <a:pt x="6645588" y="7069013"/>
                </a:moveTo>
                <a:lnTo>
                  <a:pt x="2236611" y="7069013"/>
                </a:lnTo>
                <a:lnTo>
                  <a:pt x="0" y="4832401"/>
                </a:lnTo>
                <a:lnTo>
                  <a:pt x="4832401" y="0"/>
                </a:lnTo>
                <a:lnTo>
                  <a:pt x="6645588" y="0"/>
                </a:lnTo>
                <a:close/>
              </a:path>
            </a:pathLst>
          </a:custGeom>
        </p:spPr>
      </p:pic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09C3109F-E32A-A35A-F9E1-2E897276D217}"/>
              </a:ext>
            </a:extLst>
          </p:cNvPr>
          <p:cNvSpPr txBox="1">
            <a:spLocks/>
          </p:cNvSpPr>
          <p:nvPr userDrawn="1"/>
        </p:nvSpPr>
        <p:spPr>
          <a:xfrm>
            <a:off x="12240000" y="36000"/>
            <a:ext cx="72000" cy="7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4A7C4B-E426-4241-A51D-6894959551F8}" type="datetime1">
              <a:rPr lang="de-CH" smtClean="0"/>
              <a:pPr/>
              <a:t>29.11.2023</a:t>
            </a:fld>
            <a:endParaRPr lang="de-CH" dirty="0"/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AF4D8D43-7EB3-1F38-30D0-F7E10C09D112}"/>
              </a:ext>
            </a:extLst>
          </p:cNvPr>
          <p:cNvSpPr txBox="1">
            <a:spLocks/>
          </p:cNvSpPr>
          <p:nvPr userDrawn="1"/>
        </p:nvSpPr>
        <p:spPr>
          <a:xfrm>
            <a:off x="12240000" y="36000"/>
            <a:ext cx="72000" cy="7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10" name="Foliennummernplatzhalter 7">
            <a:extLst>
              <a:ext uri="{FF2B5EF4-FFF2-40B4-BE49-F238E27FC236}">
                <a16:creationId xmlns:a16="http://schemas.microsoft.com/office/drawing/2014/main" id="{EDA2C925-069C-5379-04D5-F896752A6804}"/>
              </a:ext>
            </a:extLst>
          </p:cNvPr>
          <p:cNvSpPr txBox="1">
            <a:spLocks/>
          </p:cNvSpPr>
          <p:nvPr userDrawn="1"/>
        </p:nvSpPr>
        <p:spPr>
          <a:xfrm>
            <a:off x="12240000" y="36000"/>
            <a:ext cx="72000" cy="7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r" defTabSz="914400" rtl="0" eaLnBrk="1" latinLnBrk="0" hangingPunct="1"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38356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itel Dunke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23889" y="579967"/>
            <a:ext cx="8244419" cy="3317085"/>
          </a:xfrm>
        </p:spPr>
        <p:txBody>
          <a:bodyPr/>
          <a:lstStyle>
            <a:lvl1pPr>
              <a:defRPr sz="4400"/>
            </a:lvl1pPr>
          </a:lstStyle>
          <a:p>
            <a:r>
              <a:rPr lang="de-CH" dirty="0"/>
              <a:t>Kapiteltitel hell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642F341-4A98-841F-AC44-49D51ED149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90274" y="621369"/>
            <a:ext cx="462714" cy="45605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B109985-7E78-3BC3-6AF0-789579A453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221"/>
          <a:stretch>
            <a:fillRect/>
          </a:stretch>
        </p:blipFill>
        <p:spPr>
          <a:xfrm rot="13500000">
            <a:off x="5601886" y="1891674"/>
            <a:ext cx="6645588" cy="7069013"/>
          </a:xfrm>
          <a:custGeom>
            <a:avLst/>
            <a:gdLst>
              <a:gd name="connsiteX0" fmla="*/ 6645588 w 6645588"/>
              <a:gd name="connsiteY0" fmla="*/ 7069013 h 7069013"/>
              <a:gd name="connsiteX1" fmla="*/ 2236611 w 6645588"/>
              <a:gd name="connsiteY1" fmla="*/ 7069013 h 7069013"/>
              <a:gd name="connsiteX2" fmla="*/ 0 w 6645588"/>
              <a:gd name="connsiteY2" fmla="*/ 4832401 h 7069013"/>
              <a:gd name="connsiteX3" fmla="*/ 4832401 w 6645588"/>
              <a:gd name="connsiteY3" fmla="*/ 0 h 7069013"/>
              <a:gd name="connsiteX4" fmla="*/ 6645588 w 6645588"/>
              <a:gd name="connsiteY4" fmla="*/ 0 h 7069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5588" h="7069013">
                <a:moveTo>
                  <a:pt x="6645588" y="7069013"/>
                </a:moveTo>
                <a:lnTo>
                  <a:pt x="2236611" y="7069013"/>
                </a:lnTo>
                <a:lnTo>
                  <a:pt x="0" y="4832401"/>
                </a:lnTo>
                <a:lnTo>
                  <a:pt x="4832401" y="0"/>
                </a:lnTo>
                <a:lnTo>
                  <a:pt x="6645588" y="0"/>
                </a:lnTo>
                <a:close/>
              </a:path>
            </a:pathLst>
          </a:custGeom>
        </p:spPr>
      </p:pic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86B1ADEF-EEDC-DA4A-B18A-A39C4EB6E8C4}"/>
              </a:ext>
            </a:extLst>
          </p:cNvPr>
          <p:cNvSpPr txBox="1">
            <a:spLocks/>
          </p:cNvSpPr>
          <p:nvPr userDrawn="1"/>
        </p:nvSpPr>
        <p:spPr>
          <a:xfrm>
            <a:off x="12240000" y="36000"/>
            <a:ext cx="72000" cy="7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4A7C4B-E426-4241-A51D-6894959551F8}" type="datetime1">
              <a:rPr lang="de-CH" smtClean="0"/>
              <a:pPr/>
              <a:t>29.11.2023</a:t>
            </a:fld>
            <a:endParaRPr lang="de-CH" dirty="0"/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3E1A4429-7035-CF4E-4D6D-25249D8DC4B7}"/>
              </a:ext>
            </a:extLst>
          </p:cNvPr>
          <p:cNvSpPr txBox="1">
            <a:spLocks/>
          </p:cNvSpPr>
          <p:nvPr userDrawn="1"/>
        </p:nvSpPr>
        <p:spPr>
          <a:xfrm>
            <a:off x="12240000" y="36000"/>
            <a:ext cx="72000" cy="7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10" name="Foliennummernplatzhalter 7">
            <a:extLst>
              <a:ext uri="{FF2B5EF4-FFF2-40B4-BE49-F238E27FC236}">
                <a16:creationId xmlns:a16="http://schemas.microsoft.com/office/drawing/2014/main" id="{2BA6727B-3DA9-1F6A-D3B2-2B03C3DA042F}"/>
              </a:ext>
            </a:extLst>
          </p:cNvPr>
          <p:cNvSpPr txBox="1">
            <a:spLocks/>
          </p:cNvSpPr>
          <p:nvPr userDrawn="1"/>
        </p:nvSpPr>
        <p:spPr>
          <a:xfrm>
            <a:off x="12240000" y="36000"/>
            <a:ext cx="72000" cy="7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r" defTabSz="914400" rtl="0" eaLnBrk="1" latinLnBrk="0" hangingPunct="1"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22219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titel Dunke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23889" y="579967"/>
            <a:ext cx="8244419" cy="3317085"/>
          </a:xfrm>
        </p:spPr>
        <p:txBody>
          <a:bodyPr/>
          <a:lstStyle>
            <a:lvl1pPr>
              <a:defRPr sz="4400"/>
            </a:lvl1pPr>
          </a:lstStyle>
          <a:p>
            <a:r>
              <a:rPr lang="de-CH" dirty="0"/>
              <a:t>Kapiteltitel hell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642F341-4A98-841F-AC44-49D51ED149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90274" y="621369"/>
            <a:ext cx="462714" cy="456057"/>
          </a:xfrm>
          <a:prstGeom prst="rect">
            <a:avLst/>
          </a:prstGeom>
        </p:spPr>
      </p:pic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86B1ADEF-EEDC-DA4A-B18A-A39C4EB6E8C4}"/>
              </a:ext>
            </a:extLst>
          </p:cNvPr>
          <p:cNvSpPr txBox="1">
            <a:spLocks/>
          </p:cNvSpPr>
          <p:nvPr userDrawn="1"/>
        </p:nvSpPr>
        <p:spPr>
          <a:xfrm>
            <a:off x="12240000" y="36000"/>
            <a:ext cx="72000" cy="7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4A7C4B-E426-4241-A51D-6894959551F8}" type="datetime1">
              <a:rPr lang="de-CH" smtClean="0"/>
              <a:pPr/>
              <a:t>29.11.2023</a:t>
            </a:fld>
            <a:endParaRPr lang="de-CH" dirty="0"/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3E1A4429-7035-CF4E-4D6D-25249D8DC4B7}"/>
              </a:ext>
            </a:extLst>
          </p:cNvPr>
          <p:cNvSpPr txBox="1">
            <a:spLocks/>
          </p:cNvSpPr>
          <p:nvPr userDrawn="1"/>
        </p:nvSpPr>
        <p:spPr>
          <a:xfrm>
            <a:off x="12240000" y="36000"/>
            <a:ext cx="72000" cy="7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10" name="Foliennummernplatzhalter 7">
            <a:extLst>
              <a:ext uri="{FF2B5EF4-FFF2-40B4-BE49-F238E27FC236}">
                <a16:creationId xmlns:a16="http://schemas.microsoft.com/office/drawing/2014/main" id="{2BA6727B-3DA9-1F6A-D3B2-2B03C3DA042F}"/>
              </a:ext>
            </a:extLst>
          </p:cNvPr>
          <p:cNvSpPr txBox="1">
            <a:spLocks/>
          </p:cNvSpPr>
          <p:nvPr userDrawn="1"/>
        </p:nvSpPr>
        <p:spPr>
          <a:xfrm>
            <a:off x="12240000" y="36000"/>
            <a:ext cx="72000" cy="7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r" defTabSz="914400" rtl="0" eaLnBrk="1" latinLnBrk="0" hangingPunct="1"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25916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itel mit Bil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142A075-EAC2-69DC-12C7-3783AB382F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23889" y="579967"/>
            <a:ext cx="8244419" cy="2344977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Kapiteltitel mit Bild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3194BE-21EA-4C39-8C1A-DF67E494BBD0}" type="datetime1">
              <a:rPr lang="de-CH" smtClean="0"/>
              <a:t>29.11.2023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0C1FB753-2890-DCC7-3850-87AE5E1BDD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91600" y="622800"/>
            <a:ext cx="457200" cy="457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54717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 rech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142A075-EAC2-69DC-12C7-3783AB382F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9" y="579968"/>
            <a:ext cx="5292091" cy="2044716"/>
          </a:xfrm>
        </p:spPr>
        <p:txBody>
          <a:bodyPr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9" name="Textplatzhalter 6">
            <a:extLst>
              <a:ext uri="{FF2B5EF4-FFF2-40B4-BE49-F238E27FC236}">
                <a16:creationId xmlns:a16="http://schemas.microsoft.com/office/drawing/2014/main" id="{0C1FB753-2890-DCC7-3850-87AE5E1BDD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91600" y="622800"/>
            <a:ext cx="457200" cy="457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 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29ACE19F-BE9E-6AA5-7157-EB840CB400D6}"/>
              </a:ext>
            </a:extLst>
          </p:cNvPr>
          <p:cNvSpPr txBox="1">
            <a:spLocks/>
          </p:cNvSpPr>
          <p:nvPr userDrawn="1"/>
        </p:nvSpPr>
        <p:spPr>
          <a:xfrm>
            <a:off x="12240000" y="36000"/>
            <a:ext cx="72000" cy="7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4A7C4B-E426-4241-A51D-6894959551F8}" type="datetime1">
              <a:rPr lang="de-CH" smtClean="0"/>
              <a:pPr/>
              <a:t>29.11.2023</a:t>
            </a:fld>
            <a:endParaRPr lang="de-CH" dirty="0"/>
          </a:p>
        </p:txBody>
      </p:sp>
      <p:sp>
        <p:nvSpPr>
          <p:cNvPr id="11" name="Fußzeilenplatzhalter 5">
            <a:extLst>
              <a:ext uri="{FF2B5EF4-FFF2-40B4-BE49-F238E27FC236}">
                <a16:creationId xmlns:a16="http://schemas.microsoft.com/office/drawing/2014/main" id="{08180BD8-C97D-838F-C68D-FFEB3D24C4AA}"/>
              </a:ext>
            </a:extLst>
          </p:cNvPr>
          <p:cNvSpPr txBox="1">
            <a:spLocks/>
          </p:cNvSpPr>
          <p:nvPr userDrawn="1"/>
        </p:nvSpPr>
        <p:spPr>
          <a:xfrm>
            <a:off x="12240000" y="36000"/>
            <a:ext cx="72000" cy="7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12" name="Foliennummernplatzhalter 7">
            <a:extLst>
              <a:ext uri="{FF2B5EF4-FFF2-40B4-BE49-F238E27FC236}">
                <a16:creationId xmlns:a16="http://schemas.microsoft.com/office/drawing/2014/main" id="{FCEDC9A0-8B78-B8CD-8E42-DABCC3D11BAD}"/>
              </a:ext>
            </a:extLst>
          </p:cNvPr>
          <p:cNvSpPr txBox="1">
            <a:spLocks/>
          </p:cNvSpPr>
          <p:nvPr userDrawn="1"/>
        </p:nvSpPr>
        <p:spPr>
          <a:xfrm>
            <a:off x="12240000" y="36000"/>
            <a:ext cx="72000" cy="7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r" defTabSz="914400" rtl="0" eaLnBrk="1" latinLnBrk="0" hangingPunct="1"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3B0C9CE-56BF-2536-EB7D-503FCDC127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0114"/>
          <a:stretch>
            <a:fillRect/>
          </a:stretch>
        </p:blipFill>
        <p:spPr>
          <a:xfrm rot="10800000">
            <a:off x="587389" y="2624683"/>
            <a:ext cx="7162850" cy="4233317"/>
          </a:xfrm>
          <a:custGeom>
            <a:avLst/>
            <a:gdLst>
              <a:gd name="connsiteX0" fmla="*/ 7162850 w 7162850"/>
              <a:gd name="connsiteY0" fmla="*/ 4233317 h 4233317"/>
              <a:gd name="connsiteX1" fmla="*/ 0 w 7162850"/>
              <a:gd name="connsiteY1" fmla="*/ 4233317 h 4233317"/>
              <a:gd name="connsiteX2" fmla="*/ 0 w 7162850"/>
              <a:gd name="connsiteY2" fmla="*/ 0 h 4233317"/>
              <a:gd name="connsiteX3" fmla="*/ 7162850 w 7162850"/>
              <a:gd name="connsiteY3" fmla="*/ 0 h 423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62850" h="4233317">
                <a:moveTo>
                  <a:pt x="7162850" y="4233317"/>
                </a:moveTo>
                <a:lnTo>
                  <a:pt x="0" y="4233317"/>
                </a:lnTo>
                <a:lnTo>
                  <a:pt x="0" y="0"/>
                </a:lnTo>
                <a:lnTo>
                  <a:pt x="7162850" y="0"/>
                </a:lnTo>
                <a:close/>
              </a:path>
            </a:pathLst>
          </a:custGeom>
        </p:spPr>
      </p:pic>
      <p:sp>
        <p:nvSpPr>
          <p:cNvPr id="16" name="Textplatzhalter 6">
            <a:extLst>
              <a:ext uri="{FF2B5EF4-FFF2-40B4-BE49-F238E27FC236}">
                <a16:creationId xmlns:a16="http://schemas.microsoft.com/office/drawing/2014/main" id="{D3090E8D-4A23-E74B-6419-AD8CADCB8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6800" y="2624400"/>
            <a:ext cx="7164000" cy="4233600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5040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Inhalt hinzufügen</a:t>
            </a:r>
          </a:p>
          <a:p>
            <a:pPr lvl="1"/>
            <a:r>
              <a:rPr lang="de-DE" dirty="0"/>
              <a:t>Zweite </a:t>
            </a:r>
            <a:r>
              <a:rPr lang="de-CH" noProof="0" dirty="0"/>
              <a:t>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4029E-2571-4ACB-B608-83B1859A1166}" type="datetime1">
              <a:rPr lang="de-CH" smtClean="0"/>
              <a:t>29.11.2023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3888" y="1825625"/>
            <a:ext cx="5148076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Inhalt hinzufügen</a:t>
            </a:r>
          </a:p>
          <a:p>
            <a:pPr lvl="1"/>
            <a:r>
              <a:rPr lang="de-DE" dirty="0"/>
              <a:t>Zweite </a:t>
            </a:r>
            <a:r>
              <a:rPr lang="de-CH" noProof="0" dirty="0"/>
              <a:t>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4427E-3AF7-42E3-8008-8491FC80FF0B}" type="datetime1">
              <a:rPr lang="de-CH" smtClean="0"/>
              <a:t>29.11.2023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(Ändern über «Einfügen &gt; Kopf- und Fusszeile»)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28B8892-45A0-4479-DC6C-57CF68CEC83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85112" y="1825625"/>
            <a:ext cx="5148076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Inhalt hinzufügen</a:t>
            </a:r>
          </a:p>
          <a:p>
            <a:pPr lvl="1"/>
            <a:r>
              <a:rPr lang="de-DE" dirty="0"/>
              <a:t>Zweite </a:t>
            </a:r>
            <a:r>
              <a:rPr lang="de-CH" noProof="0" dirty="0"/>
              <a:t>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854467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3889" y="567221"/>
            <a:ext cx="9252532" cy="80955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1825625"/>
            <a:ext cx="109093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 dirty="0"/>
              <a:t>Inhalt hinzufügen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3888" y="6453336"/>
            <a:ext cx="755588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B80F06D-1715-4D65-82B3-DC78CD3E7E5E}" type="datetime1">
              <a:rPr lang="de-CH" smtClean="0"/>
              <a:t>29.11.2023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559497" y="6453336"/>
            <a:ext cx="8316924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Fusszeile (Ändern über «Einfügen &gt; Kopf- und Fusszeile»)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028548" y="6453336"/>
            <a:ext cx="504640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C703539-8E35-D069-DBD5-3A4DCC125A4D}"/>
              </a:ext>
            </a:extLst>
          </p:cNvPr>
          <p:cNvSpPr txBox="1"/>
          <p:nvPr userDrawn="1"/>
        </p:nvSpPr>
        <p:spPr>
          <a:xfrm rot="5400000">
            <a:off x="11394044" y="5941110"/>
            <a:ext cx="1753783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400" spc="40" baseline="0" dirty="0">
                <a:solidFill>
                  <a:schemeClr val="bg1">
                    <a:lumMod val="85000"/>
                  </a:schemeClr>
                </a:solidFill>
              </a:rPr>
              <a:t>Erstellt durch Vorlagenbauer.ch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BDA84D5-A0E0-47C6-AB6B-860F574B7DD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90274" y="621369"/>
            <a:ext cx="462714" cy="45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6" r:id="rId2"/>
    <p:sldLayoutId id="2147483667" r:id="rId3"/>
    <p:sldLayoutId id="2147483668" r:id="rId4"/>
    <p:sldLayoutId id="2147483674" r:id="rId5"/>
    <p:sldLayoutId id="2147483669" r:id="rId6"/>
    <p:sldLayoutId id="2147483670" r:id="rId7"/>
    <p:sldLayoutId id="2147483659" r:id="rId8"/>
    <p:sldLayoutId id="2147483671" r:id="rId9"/>
    <p:sldLayoutId id="2147483672" r:id="rId10"/>
    <p:sldLayoutId id="2147483665" r:id="rId11"/>
    <p:sldLayoutId id="2147483673" r:id="rId12"/>
    <p:sldLayoutId id="2147483663" r:id="rId13"/>
    <p:sldLayoutId id="2147483664" r:id="rId14"/>
  </p:sldLayoutIdLst>
  <p:hf sldNum="0" hdr="0" ft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6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7000"/>
        </a:lnSpc>
        <a:spcBef>
          <a:spcPts val="0"/>
        </a:spcBef>
        <a:buFont typeface="+mj-lt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1950" indent="-363538" algn="l" defTabSz="914400" rtl="0" eaLnBrk="1" latinLnBrk="0" hangingPunct="1">
        <a:lnSpc>
          <a:spcPct val="117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19138" indent="-358775" algn="l" defTabSz="914400" rtl="0" eaLnBrk="1" latinLnBrk="0" hangingPunct="1">
        <a:lnSpc>
          <a:spcPct val="117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4738" indent="-355600" algn="l" defTabSz="914400" rtl="0" eaLnBrk="1" latinLnBrk="0" hangingPunct="1">
        <a:lnSpc>
          <a:spcPct val="117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33513" indent="-358775" algn="l" defTabSz="914400" rtl="0" eaLnBrk="1" latinLnBrk="0" hangingPunct="1">
        <a:lnSpc>
          <a:spcPct val="117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3" userDrawn="1">
          <p15:clr>
            <a:srgbClr val="A4A3A4"/>
          </p15:clr>
        </p15:guide>
        <p15:guide id="2" pos="7265" userDrawn="1">
          <p15:clr>
            <a:srgbClr val="A4A3A4"/>
          </p15:clr>
        </p15:guide>
        <p15:guide id="3" orient="horz" pos="3896" userDrawn="1">
          <p15:clr>
            <a:srgbClr val="A4A3A4"/>
          </p15:clr>
        </p15:guide>
        <p15:guide id="4" orient="horz" pos="1148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png"/><Relationship Id="rId4" Type="http://schemas.openxmlformats.org/officeDocument/2006/relationships/image" Target="../media/image25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3" Type="http://schemas.openxmlformats.org/officeDocument/2006/relationships/image" Target="../media/image52.PN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3.g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7395C7-F938-DFD3-464A-34BD447B0C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/>
              <a:t>AVAG besucht die</a:t>
            </a:r>
            <a:br>
              <a:rPr lang="de-CH" dirty="0"/>
            </a:br>
            <a:r>
              <a:rPr lang="de-CH" dirty="0"/>
              <a:t>Gemeinden 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8597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 descr="Ein Bild, das Spielzeug, Maßstabsmodell, Bauspielzeug, Zusammenstecken enthält.&#10;&#10;Automatisch generierte Beschreibung">
            <a:extLst>
              <a:ext uri="{FF2B5EF4-FFF2-40B4-BE49-F238E27FC236}">
                <a16:creationId xmlns:a16="http://schemas.microsoft.com/office/drawing/2014/main" id="{3E894F77-1E8A-AE0C-DBC9-D80D60B26B8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" b="4014"/>
          <a:stretch>
            <a:fillRect/>
          </a:stretch>
        </p:blipFill>
        <p:spPr/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EFB96C-4795-A239-15F5-8BC8DE9446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386302D0-D541-AEBB-3349-36B7A568E0D1}"/>
              </a:ext>
            </a:extLst>
          </p:cNvPr>
          <p:cNvSpPr txBox="1">
            <a:spLocks/>
          </p:cNvSpPr>
          <p:nvPr/>
        </p:nvSpPr>
        <p:spPr>
          <a:xfrm>
            <a:off x="2567608" y="3451637"/>
            <a:ext cx="10909300" cy="4351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363538" algn="l" defTabSz="914400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358775" algn="l" defTabSz="914400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355600" algn="l" defTabSz="914400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358775" algn="l" defTabSz="914400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06412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 descr="Ein Bild, das draußen, Baum, Himmel, Gras enthält.&#10;&#10;Automatisch generierte Beschreibung">
            <a:extLst>
              <a:ext uri="{FF2B5EF4-FFF2-40B4-BE49-F238E27FC236}">
                <a16:creationId xmlns:a16="http://schemas.microsoft.com/office/drawing/2014/main" id="{5BCA7B26-A9A3-F00D-3545-8E3854F6B18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4" b="12504"/>
          <a:stretch/>
        </p:blipFill>
        <p:spPr/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4783241-EEE6-2DA5-1965-6715442B92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386302D0-D541-AEBB-3349-36B7A568E0D1}"/>
              </a:ext>
            </a:extLst>
          </p:cNvPr>
          <p:cNvSpPr txBox="1">
            <a:spLocks/>
          </p:cNvSpPr>
          <p:nvPr/>
        </p:nvSpPr>
        <p:spPr>
          <a:xfrm>
            <a:off x="2567608" y="3451637"/>
            <a:ext cx="10909300" cy="4351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363538" algn="l" defTabSz="914400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358775" algn="l" defTabSz="914400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355600" algn="l" defTabSz="914400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358775" algn="l" defTabSz="914400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500AB79-5F70-4707-37BB-733A2A541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79967"/>
            <a:ext cx="8244419" cy="904817"/>
          </a:xfrm>
        </p:spPr>
        <p:txBody>
          <a:bodyPr/>
          <a:lstStyle/>
          <a:p>
            <a:r>
              <a:rPr lang="de-CH" sz="4400" dirty="0"/>
              <a:t>Neue PV-Anlage Jaberg</a:t>
            </a:r>
          </a:p>
        </p:txBody>
      </p:sp>
    </p:spTree>
    <p:extLst>
      <p:ext uri="{BB962C8B-B14F-4D97-AF65-F5344CB8AC3E}">
        <p14:creationId xmlns:p14="http://schemas.microsoft.com/office/powerpoint/2010/main" val="1019877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4535C22-9E49-B035-B2D5-0D6C83D63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Aktuelles aus dem</a:t>
            </a:r>
            <a:br>
              <a:rPr lang="de-CH" dirty="0"/>
            </a:br>
            <a:r>
              <a:rPr lang="de-CH" dirty="0"/>
              <a:t>AWA, Teil 1</a:t>
            </a:r>
          </a:p>
        </p:txBody>
      </p:sp>
    </p:spTree>
    <p:extLst>
      <p:ext uri="{BB962C8B-B14F-4D97-AF65-F5344CB8AC3E}">
        <p14:creationId xmlns:p14="http://schemas.microsoft.com/office/powerpoint/2010/main" val="1070128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59B19187-A062-B941-E942-568E342B55D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B03291F-D29C-9A8C-E729-2A88230860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" r="56"/>
          <a:stretch/>
        </p:blipFill>
        <p:spPr>
          <a:xfrm>
            <a:off x="-4119" y="-6179"/>
            <a:ext cx="12200238" cy="687035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435D708-C0E7-40CE-7CB5-110D9F34E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solidFill>
                  <a:srgbClr val="FFFFFF"/>
                </a:solidFill>
              </a:rPr>
              <a:t>Recyclingbaustoffe</a:t>
            </a:r>
            <a:br>
              <a:rPr lang="de-CH" dirty="0">
                <a:solidFill>
                  <a:srgbClr val="FFFFFF"/>
                </a:solidFill>
              </a:rPr>
            </a:br>
            <a:r>
              <a:rPr lang="de-CH" dirty="0">
                <a:solidFill>
                  <a:srgbClr val="FFFFFF"/>
                </a:solidFill>
              </a:rPr>
              <a:t>… die neuen Spielregeln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C0BAA7B-FA25-8EF2-9AC2-99348820EB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60492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C62361-F653-4144-9423-98C78FA59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Neue BAFU-Vollzugshilfe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91BB038-ED1F-4F80-A77D-FB609B5E0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825624"/>
            <a:ext cx="7344320" cy="4699719"/>
          </a:xfrm>
        </p:spPr>
        <p:txBody>
          <a:bodyPr/>
          <a:lstStyle/>
          <a:p>
            <a:pPr marL="0" lvl="1" indent="0">
              <a:buNone/>
            </a:pPr>
            <a:r>
              <a:rPr lang="de-CH" b="1" dirty="0"/>
              <a:t>Ersetzt Bauabfallrichtlinie von 2006 per sofort!</a:t>
            </a:r>
          </a:p>
          <a:p>
            <a:pPr marL="0" lvl="1" indent="0">
              <a:buNone/>
            </a:pPr>
            <a:endParaRPr lang="de-CH" b="1" dirty="0"/>
          </a:p>
          <a:p>
            <a:pPr lvl="1"/>
            <a:r>
              <a:rPr lang="de-CH" dirty="0"/>
              <a:t>Nutzung von Ausbauasphalt/Asphaltgranulat für Herstellung</a:t>
            </a:r>
            <a:br>
              <a:rPr lang="de-CH" dirty="0"/>
            </a:br>
            <a:r>
              <a:rPr lang="de-CH" dirty="0"/>
              <a:t>von ungebundenen Gemischen ist untersagt.</a:t>
            </a:r>
          </a:p>
          <a:p>
            <a:pPr lvl="1"/>
            <a:endParaRPr lang="de-CH" dirty="0"/>
          </a:p>
          <a:p>
            <a:pPr lvl="1"/>
            <a:r>
              <a:rPr lang="de-CH" dirty="0"/>
              <a:t>Wiedereinbau in ungebundener Form von Kiesgemischen aus Rückbau mit Asphaltanteil (&gt; 4 %, </a:t>
            </a:r>
            <a:r>
              <a:rPr lang="de-CH" dirty="0" err="1"/>
              <a:t>ehm</a:t>
            </a:r>
            <a:r>
              <a:rPr lang="de-CH" dirty="0"/>
              <a:t>. Kiesgemisch A ) nur</a:t>
            </a:r>
            <a:br>
              <a:rPr lang="de-CH" dirty="0"/>
            </a:br>
            <a:r>
              <a:rPr lang="de-CH" dirty="0">
                <a:solidFill>
                  <a:schemeClr val="accent1"/>
                </a:solidFill>
              </a:rPr>
              <a:t>am Ort, wo sie anfallen, </a:t>
            </a:r>
            <a:r>
              <a:rPr lang="de-CH" dirty="0"/>
              <a:t>erlaubt.</a:t>
            </a:r>
          </a:p>
          <a:p>
            <a:pPr lvl="1"/>
            <a:endParaRPr lang="de-CH" dirty="0"/>
          </a:p>
          <a:p>
            <a:pPr lvl="1"/>
            <a:r>
              <a:rPr lang="de-CH" dirty="0"/>
              <a:t>Klassierung von Recyclingbaustoffen anhand</a:t>
            </a:r>
            <a:br>
              <a:rPr lang="de-CH" dirty="0"/>
            </a:br>
            <a:r>
              <a:rPr lang="de-CH" dirty="0"/>
              <a:t>massgebender </a:t>
            </a:r>
            <a:r>
              <a:rPr lang="de-CH" dirty="0">
                <a:solidFill>
                  <a:schemeClr val="accent1"/>
                </a:solidFill>
              </a:rPr>
              <a:t>Normen</a:t>
            </a:r>
            <a:r>
              <a:rPr lang="de-CH" dirty="0"/>
              <a:t>.</a:t>
            </a:r>
          </a:p>
          <a:p>
            <a:pPr lvl="1"/>
            <a:endParaRPr lang="de-CH" dirty="0"/>
          </a:p>
          <a:p>
            <a:pPr lvl="1"/>
            <a:r>
              <a:rPr lang="de-CH" dirty="0"/>
              <a:t>Für Lagerung von Recyclingbaustoffe</a:t>
            </a:r>
            <a:br>
              <a:rPr lang="de-CH" dirty="0"/>
            </a:br>
            <a:r>
              <a:rPr lang="de-CH" dirty="0">
                <a:solidFill>
                  <a:schemeClr val="accent1"/>
                </a:solidFill>
              </a:rPr>
              <a:t>dichte Platzbefestigung </a:t>
            </a:r>
            <a:r>
              <a:rPr lang="de-CH" dirty="0"/>
              <a:t>erforderlich.</a:t>
            </a:r>
          </a:p>
          <a:p>
            <a:pPr lvl="1"/>
            <a:endParaRPr lang="de-CH" dirty="0"/>
          </a:p>
          <a:p>
            <a:pPr lvl="1"/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0FA71FF-F3AB-F6D4-904F-137EEC564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298" y="2365100"/>
            <a:ext cx="1999765" cy="277118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BF25414-0E7B-AEB1-3C65-3F42895717D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49877" y="1974660"/>
            <a:ext cx="1083165" cy="80952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ABEBD43-A792-BCF5-CFF7-E1EDFE31B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6639" y="3506341"/>
            <a:ext cx="1229434" cy="174294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CF0C7E5-9A07-A09C-2176-EAA54E148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7580" y="4843681"/>
            <a:ext cx="675851" cy="67585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B0967A4-CE00-4AE0-9A7E-D6FAC97F97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675" y="567221"/>
            <a:ext cx="1148776" cy="53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21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15" descr="Ein Bild, das Backstein, Mauerwerk, Gebäude, Baumaterial enthält.&#10;&#10;Automatisch generierte Beschreibung">
            <a:extLst>
              <a:ext uri="{FF2B5EF4-FFF2-40B4-BE49-F238E27FC236}">
                <a16:creationId xmlns:a16="http://schemas.microsoft.com/office/drawing/2014/main" id="{CD062F20-254F-1F66-E7C8-3F7E0EE3078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EFB96C-4795-A239-15F5-8BC8DE9446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97AA337-3D8F-4D98-2611-5D999C423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79967"/>
            <a:ext cx="8244419" cy="2344977"/>
          </a:xfrm>
        </p:spPr>
        <p:txBody>
          <a:bodyPr/>
          <a:lstStyle/>
          <a:p>
            <a:r>
              <a:rPr lang="de-CH" dirty="0"/>
              <a:t>Das Entsorgungsmonopol bröckelt!</a:t>
            </a:r>
          </a:p>
        </p:txBody>
      </p:sp>
    </p:spTree>
    <p:extLst>
      <p:ext uri="{BB962C8B-B14F-4D97-AF65-F5344CB8AC3E}">
        <p14:creationId xmlns:p14="http://schemas.microsoft.com/office/powerpoint/2010/main" val="4053832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D019FED-F30F-EC03-3691-55EDED5E4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Ausgangslage zu USG, Art. 31b, Abs. 4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0EBB619-828C-12E8-C705-58E2663E6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UREK-N, Nationalrat:</a:t>
            </a:r>
          </a:p>
          <a:p>
            <a:pPr lvl="1">
              <a:defRPr/>
            </a:pPr>
            <a:r>
              <a:rPr lang="de-DE" dirty="0"/>
              <a:t>Private Anbieter sollen künftig Siedlungsabfälle von privaten Haushalten ohne Konzession der Gemeinde sammeln dürfen.</a:t>
            </a:r>
          </a:p>
          <a:p>
            <a:pPr lvl="1">
              <a:defRPr/>
            </a:pPr>
            <a:r>
              <a:rPr lang="de-DE" dirty="0"/>
              <a:t>Damit würde das Entsorgungsmonopol der Gemeinden generell gelockert.</a:t>
            </a:r>
          </a:p>
          <a:p>
            <a:endParaRPr lang="de-DE" dirty="0"/>
          </a:p>
          <a:p>
            <a:r>
              <a:rPr lang="de-DE" b="1" dirty="0"/>
              <a:t>Vorschlag Bundesrat:</a:t>
            </a:r>
          </a:p>
          <a:p>
            <a:pPr lvl="1">
              <a:defRPr/>
            </a:pPr>
            <a:r>
              <a:rPr lang="de-DE" dirty="0"/>
              <a:t>BR kann auf Verordnungsstufe festlegen, für welche Siedlungsabfälle eine konzessionsfreie,</a:t>
            </a:r>
            <a:br>
              <a:rPr lang="de-DE" dirty="0"/>
            </a:br>
            <a:r>
              <a:rPr lang="de-DE" dirty="0"/>
              <a:t>freiwillige Sammlung möglich ist.</a:t>
            </a:r>
          </a:p>
          <a:p>
            <a:pPr lvl="1">
              <a:defRPr/>
            </a:pPr>
            <a:r>
              <a:rPr lang="de-DE" dirty="0"/>
              <a:t>BR kann Anforderungen an die stoffliche Verwertung unter Anhörung der Kantone und Branchenorganisationen festlegen.</a:t>
            </a:r>
          </a:p>
          <a:p>
            <a:endParaRPr lang="de-DE" dirty="0"/>
          </a:p>
          <a:p>
            <a:r>
              <a:rPr lang="de-DE" b="1" dirty="0"/>
              <a:t>UREK-S, Ständerat:</a:t>
            </a:r>
          </a:p>
          <a:p>
            <a:pPr lvl="1">
              <a:defRPr/>
            </a:pPr>
            <a:r>
              <a:rPr lang="de-DE" dirty="0"/>
              <a:t>Unterstützt Variante BR.</a:t>
            </a:r>
            <a:endParaRPr lang="de-CH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14B93A8-367D-7F04-6BE4-86C99910B2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675" y="567221"/>
            <a:ext cx="1148776" cy="53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23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D019FED-F30F-EC03-3691-55EDED5E4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Konsequenzen zu USG, Art. 31b, Abs. 4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0EBB619-828C-12E8-C705-58E2663E6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  <a:defRPr/>
            </a:pPr>
            <a:r>
              <a:rPr lang="de-DE" b="1" dirty="0"/>
              <a:t>Ungewisse Finanzierung:</a:t>
            </a:r>
            <a:br>
              <a:rPr lang="de-DE" b="1" dirty="0"/>
            </a:br>
            <a:r>
              <a:rPr lang="de-CH" dirty="0">
                <a:sym typeface="Wingdings" panose="05000000000000000000" pitchFamily="2" charset="2"/>
              </a:rPr>
              <a:t>Private bieten das an, was lukrativ ist. Den Gemeinden bleibt das Kostenintensive / Ertragsschwache.</a:t>
            </a:r>
          </a:p>
          <a:p>
            <a:pPr lvl="1">
              <a:defRPr/>
            </a:pPr>
            <a:endParaRPr lang="de-CH" sz="500" dirty="0">
              <a:sym typeface="Wingdings" panose="05000000000000000000" pitchFamily="2" charset="2"/>
            </a:endParaRPr>
          </a:p>
          <a:p>
            <a:pPr marL="0" lvl="1" indent="0">
              <a:buNone/>
              <a:defRPr/>
            </a:pPr>
            <a:r>
              <a:rPr lang="de-CH" b="1" dirty="0">
                <a:sym typeface="Wingdings" panose="05000000000000000000" pitchFamily="2" charset="2"/>
              </a:rPr>
              <a:t>Parallele Infrastrukturen:</a:t>
            </a:r>
            <a:br>
              <a:rPr lang="de-CH" b="1" dirty="0">
                <a:sym typeface="Wingdings" panose="05000000000000000000" pitchFamily="2" charset="2"/>
              </a:rPr>
            </a:br>
            <a:r>
              <a:rPr lang="de-CH" dirty="0">
                <a:sym typeface="Wingdings" panose="05000000000000000000" pitchFamily="2" charset="2"/>
              </a:rPr>
              <a:t>Der Aufbau paralleler Sammelinfrastrukturen ist sehr wahrscheinlich, was gewisse Folgeeffekte auslösen kann, z.B.: schlechtere Auslastung, Preiserhöhungen, Mehrverkehr, mehr Leerfahrten, mehr Lärm- und Luftemissionen, weniger Nachhaltigkeit.</a:t>
            </a:r>
          </a:p>
          <a:p>
            <a:pPr lvl="1">
              <a:defRPr/>
            </a:pPr>
            <a:endParaRPr lang="de-CH" sz="500" dirty="0">
              <a:sym typeface="Wingdings" panose="05000000000000000000" pitchFamily="2" charset="2"/>
            </a:endParaRPr>
          </a:p>
          <a:p>
            <a:pPr marL="0" lvl="1" indent="0">
              <a:buNone/>
              <a:defRPr/>
            </a:pPr>
            <a:r>
              <a:rPr lang="de-CH" b="1" dirty="0">
                <a:sym typeface="Wingdings" panose="05000000000000000000" pitchFamily="2" charset="2"/>
              </a:rPr>
              <a:t>Fehlende Beständigkeit:</a:t>
            </a:r>
            <a:br>
              <a:rPr lang="de-CH" b="1" dirty="0">
                <a:sym typeface="Wingdings" panose="05000000000000000000" pitchFamily="2" charset="2"/>
              </a:rPr>
            </a:br>
            <a:r>
              <a:rPr lang="de-CH" dirty="0">
                <a:sym typeface="Wingdings" panose="05000000000000000000" pitchFamily="2" charset="2"/>
              </a:rPr>
              <a:t>Potentiell ständig wechselnde Angebote für Bevölkerung (z.B. aufgrund volatiler Marktpreise) und damit zusammenhängend deutlich höherer Koordinationsaufwand für Gemeinden.</a:t>
            </a:r>
          </a:p>
          <a:p>
            <a:endParaRPr lang="de-CH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CH" b="1" dirty="0">
                <a:solidFill>
                  <a:srgbClr val="5FA5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Letztlich bleibt die Gemeinde in der Verantwortung (</a:t>
            </a:r>
            <a:r>
              <a:rPr lang="de-CH" b="1" dirty="0">
                <a:solidFill>
                  <a:srgbClr val="5FA5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Entsorgungssicherheit),</a:t>
            </a:r>
            <a:br>
              <a:rPr lang="de-CH" b="1" dirty="0">
                <a:solidFill>
                  <a:srgbClr val="5FA5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b="1" dirty="0">
                <a:solidFill>
                  <a:srgbClr val="5FA5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kann die Rahmenbedingungen jedoch nur noch begrenzt beeinflussen!</a:t>
            </a:r>
          </a:p>
          <a:p>
            <a:endParaRPr lang="de-CH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A72916A-CD83-ABD8-DEE3-12FA0996AB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675" y="567221"/>
            <a:ext cx="1148776" cy="53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45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D019FED-F30F-EC03-3691-55EDED5E4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Reaktion / Empfehlung AWA zu USG, Art. 31b, Abs. 4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0EBB619-828C-12E8-C705-58E2663E6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Reaktion:</a:t>
            </a:r>
          </a:p>
          <a:p>
            <a:pPr lvl="1">
              <a:defRPr/>
            </a:pPr>
            <a:r>
              <a:rPr lang="de-DE" dirty="0"/>
              <a:t>Der Widerstand in Fachkreisen ist landesweit </a:t>
            </a:r>
            <a:r>
              <a:rPr lang="de-DE" dirty="0" err="1"/>
              <a:t>gross</a:t>
            </a:r>
            <a:r>
              <a:rPr lang="de-DE" dirty="0"/>
              <a:t>.</a:t>
            </a:r>
          </a:p>
          <a:p>
            <a:pPr lvl="1">
              <a:defRPr/>
            </a:pPr>
            <a:r>
              <a:rPr lang="de-DE" dirty="0"/>
              <a:t>Das politische Gehör ist jedoch nur bedingt vorhanden.</a:t>
            </a:r>
          </a:p>
          <a:p>
            <a:pPr marL="0" lvl="1" indent="0">
              <a:buNone/>
              <a:defRPr/>
            </a:pPr>
            <a:endParaRPr lang="de-DE" dirty="0"/>
          </a:p>
          <a:p>
            <a:pPr marL="0" lvl="1" indent="0">
              <a:buNone/>
              <a:defRPr/>
            </a:pPr>
            <a:r>
              <a:rPr lang="de-DE" b="1" dirty="0"/>
              <a:t>Empfehlung AWA:</a:t>
            </a:r>
          </a:p>
          <a:p>
            <a:pPr marL="342900" lvl="1" indent="-342900">
              <a:buFont typeface="+mj-lt"/>
              <a:buAutoNum type="arabicPeriod"/>
              <a:defRPr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Das AWA empfiehlt den Gemeinden dringend sich dafür einzusetzen, dass die Änderung von</a:t>
            </a:r>
            <a:b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Art. 31 b ersatzlos gestrichen wird und damit auf die Aufweichung des Abfallmonopols verzichtet wird.</a:t>
            </a:r>
          </a:p>
          <a:p>
            <a:pPr marL="342900" lvl="1" indent="-342900">
              <a:buFont typeface="+mj-lt"/>
              <a:buAutoNum type="arabicPeriod"/>
              <a:defRPr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Gelingt dies nicht, sollte wenigstens die Bundesratslösung umgesetzt werden.</a:t>
            </a:r>
            <a:endParaRPr lang="de-CH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D2BB4C0-5D79-AF7A-5182-2AF3E23252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675" y="567221"/>
            <a:ext cx="1148776" cy="53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78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4535C22-9E49-B035-B2D5-0D6C83D63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Aktuelles aus dem</a:t>
            </a:r>
            <a:br>
              <a:rPr lang="de-CH" dirty="0"/>
            </a:br>
            <a:r>
              <a:rPr lang="de-CH" dirty="0"/>
              <a:t>Bereich Energie</a:t>
            </a:r>
          </a:p>
        </p:txBody>
      </p:sp>
    </p:spTree>
    <p:extLst>
      <p:ext uri="{BB962C8B-B14F-4D97-AF65-F5344CB8AC3E}">
        <p14:creationId xmlns:p14="http://schemas.microsoft.com/office/powerpoint/2010/main" val="730284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15" descr="Ein Bild, das Kleidung, Person, Im Haus, Mann enthält.&#10;&#10;Automatisch generierte Beschreibung">
            <a:extLst>
              <a:ext uri="{FF2B5EF4-FFF2-40B4-BE49-F238E27FC236}">
                <a16:creationId xmlns:a16="http://schemas.microsoft.com/office/drawing/2014/main" id="{E0A92D45-27C9-1581-989F-3029A8CC2F8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5" b="7805"/>
          <a:stretch/>
        </p:blipFill>
        <p:spPr/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BCACCF0-AA38-623C-9353-66F296FEC9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FDD5803-88ED-8AFF-EE14-FC637B4AF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79967"/>
            <a:ext cx="8244419" cy="904817"/>
          </a:xfrm>
        </p:spPr>
        <p:txBody>
          <a:bodyPr/>
          <a:lstStyle/>
          <a:p>
            <a:r>
              <a:rPr lang="de-CH" sz="4400" dirty="0"/>
              <a:t>Digitalisierung</a:t>
            </a:r>
          </a:p>
        </p:txBody>
      </p:sp>
    </p:spTree>
    <p:extLst>
      <p:ext uri="{BB962C8B-B14F-4D97-AF65-F5344CB8AC3E}">
        <p14:creationId xmlns:p14="http://schemas.microsoft.com/office/powerpoint/2010/main" val="1675029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F89C9A20-B90A-5C0C-57BF-94DC67851BE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0" b="7770"/>
          <a:stretch/>
        </p:blipFill>
        <p:spPr>
          <a:xfrm>
            <a:off x="0" y="-1"/>
            <a:ext cx="12288688" cy="6912387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EFB96C-4795-A239-15F5-8BC8DE9446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FF7955B-2C41-4997-5E44-645B4738B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79967"/>
            <a:ext cx="8244419" cy="2344977"/>
          </a:xfrm>
        </p:spPr>
        <p:txBody>
          <a:bodyPr/>
          <a:lstStyle/>
          <a:p>
            <a:r>
              <a:rPr lang="de-CH" dirty="0"/>
              <a:t>Revision HKW</a:t>
            </a:r>
          </a:p>
        </p:txBody>
      </p:sp>
    </p:spTree>
    <p:extLst>
      <p:ext uri="{BB962C8B-B14F-4D97-AF65-F5344CB8AC3E}">
        <p14:creationId xmlns:p14="http://schemas.microsoft.com/office/powerpoint/2010/main" val="1463131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F89C9A20-B90A-5C0C-57BF-94DC67851BE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6" b="12386"/>
          <a:stretch/>
        </p:blipFill>
        <p:spPr>
          <a:xfrm>
            <a:off x="0" y="-1"/>
            <a:ext cx="12288688" cy="6912387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EFB96C-4795-A239-15F5-8BC8DE9446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5153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F89C9A20-B90A-5C0C-57BF-94DC67851BE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-1"/>
            <a:ext cx="12288688" cy="6912387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EFB96C-4795-A239-15F5-8BC8DE9446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3" name="Grafik 12" descr="Ein Bild, das Kreis, Text, Grafiken, Logo enthält.&#10;&#10;Automatisch generierte Beschreibung">
            <a:extLst>
              <a:ext uri="{FF2B5EF4-FFF2-40B4-BE49-F238E27FC236}">
                <a16:creationId xmlns:a16="http://schemas.microsoft.com/office/drawing/2014/main" id="{59141F26-B8DF-EA27-AB3A-46738F89AA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9" y="1579249"/>
            <a:ext cx="3339415" cy="3339415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246F93CA-2877-5472-5537-7DF34A342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79967"/>
            <a:ext cx="8244419" cy="1048833"/>
          </a:xfrm>
        </p:spPr>
        <p:txBody>
          <a:bodyPr/>
          <a:lstStyle/>
          <a:p>
            <a:r>
              <a:rPr lang="de-CH" sz="4400" dirty="0"/>
              <a:t>Revision KVA</a:t>
            </a:r>
          </a:p>
        </p:txBody>
      </p:sp>
    </p:spTree>
    <p:extLst>
      <p:ext uri="{BB962C8B-B14F-4D97-AF65-F5344CB8AC3E}">
        <p14:creationId xmlns:p14="http://schemas.microsoft.com/office/powerpoint/2010/main" val="435123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F89C9A20-B90A-5C0C-57BF-94DC67851BE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8" b="12538"/>
          <a:stretch/>
        </p:blipFill>
        <p:spPr>
          <a:xfrm rot="10800000">
            <a:off x="0" y="0"/>
            <a:ext cx="12192000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EFB96C-4795-A239-15F5-8BC8DE9446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6550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18EE494-D0E9-4D41-7523-B4D7251960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3" b="7773"/>
          <a:stretch/>
        </p:blipFill>
        <p:spPr>
          <a:xfrm>
            <a:off x="-19312" y="-3696"/>
            <a:ext cx="12211312" cy="6861696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EFB96C-4795-A239-15F5-8BC8DE9446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730E8577-3972-4EBB-E349-62609D20F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79967"/>
            <a:ext cx="8244419" cy="1048833"/>
          </a:xfrm>
        </p:spPr>
        <p:txBody>
          <a:bodyPr/>
          <a:lstStyle/>
          <a:p>
            <a:r>
              <a:rPr lang="de-CH" sz="4400" dirty="0"/>
              <a:t>Power-</a:t>
            </a:r>
            <a:r>
              <a:rPr lang="de-CH" sz="4400" dirty="0" err="1"/>
              <a:t>to</a:t>
            </a:r>
            <a:r>
              <a:rPr lang="de-CH" sz="4400" dirty="0"/>
              <a:t>-Heat</a:t>
            </a:r>
          </a:p>
        </p:txBody>
      </p:sp>
    </p:spTree>
    <p:extLst>
      <p:ext uri="{BB962C8B-B14F-4D97-AF65-F5344CB8AC3E}">
        <p14:creationId xmlns:p14="http://schemas.microsoft.com/office/powerpoint/2010/main" val="1117372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F1E6AD-5F9D-40E2-9400-77D55F7A0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b="1" dirty="0"/>
              <a:t>Zweck</a:t>
            </a:r>
            <a:endParaRPr lang="de-CH" dirty="0"/>
          </a:p>
          <a:p>
            <a:pPr marL="0" lvl="1" indent="0">
              <a:buNone/>
            </a:pPr>
            <a:r>
              <a:rPr lang="de-CH" dirty="0"/>
              <a:t>Überschüssigen Strom in Wärme umwandeln, anstatt ihn ungenutzt verpuffen zu lassen.</a:t>
            </a:r>
          </a:p>
          <a:p>
            <a:pPr lvl="1"/>
            <a:endParaRPr lang="de-CH" dirty="0"/>
          </a:p>
          <a:p>
            <a:pPr marL="0" lvl="1" indent="0">
              <a:buNone/>
            </a:pPr>
            <a:r>
              <a:rPr lang="de-CH" b="1" dirty="0"/>
              <a:t>Nutzen</a:t>
            </a:r>
            <a:endParaRPr lang="de-CH" dirty="0"/>
          </a:p>
          <a:p>
            <a:pPr lvl="1"/>
            <a:r>
              <a:rPr lang="de-CH" dirty="0"/>
              <a:t>Regelleistung anbieten</a:t>
            </a:r>
          </a:p>
          <a:p>
            <a:pPr lvl="1"/>
            <a:r>
              <a:rPr lang="de-CH" dirty="0"/>
              <a:t>Stabilität Stromnetz erhöhen</a:t>
            </a:r>
          </a:p>
          <a:p>
            <a:pPr lvl="1"/>
            <a:r>
              <a:rPr lang="de-CH" dirty="0"/>
              <a:t>Wärme nutzen für Fernwärme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7BC2DD0-71B2-128E-9753-DDB187C278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A44AB9-A39C-43D8-AB91-29E7F989D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Power-</a:t>
            </a:r>
            <a:r>
              <a:rPr lang="de-CH" dirty="0" err="1"/>
              <a:t>to</a:t>
            </a:r>
            <a:r>
              <a:rPr lang="de-CH" dirty="0"/>
              <a:t>-Heat-Anlage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28A50F0F-EF68-8A5D-37CF-B544F4AD2D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6" name="Bildplatzhalter 6">
            <a:extLst>
              <a:ext uri="{FF2B5EF4-FFF2-40B4-BE49-F238E27FC236}">
                <a16:creationId xmlns:a16="http://schemas.microsoft.com/office/drawing/2014/main" id="{2EA93A89-6A0A-A80B-C38C-823B999EFA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3" r="16643"/>
          <a:stretch/>
        </p:blipFill>
        <p:spPr>
          <a:xfrm rot="5400000">
            <a:off x="5715000" y="381000"/>
            <a:ext cx="6858000" cy="6096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1925404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4535C22-9E49-B035-B2D5-0D6C83D63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Aktuelles aus dem</a:t>
            </a:r>
            <a:br>
              <a:rPr lang="de-CH" dirty="0"/>
            </a:br>
            <a:r>
              <a:rPr lang="de-CH" dirty="0"/>
              <a:t>AWA, Teil 2</a:t>
            </a:r>
          </a:p>
        </p:txBody>
      </p:sp>
    </p:spTree>
    <p:extLst>
      <p:ext uri="{BB962C8B-B14F-4D97-AF65-F5344CB8AC3E}">
        <p14:creationId xmlns:p14="http://schemas.microsoft.com/office/powerpoint/2010/main" val="151156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F89C9A20-B90A-5C0C-57BF-94DC67851BE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" b="30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EFB96C-4795-A239-15F5-8BC8DE9446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4">
            <a:extLst>
              <a:ext uri="{FF2B5EF4-FFF2-40B4-BE49-F238E27FC236}">
                <a16:creationId xmlns:a16="http://schemas.microsoft.com/office/drawing/2014/main" id="{96590612-2A6B-6B3B-A0B1-437B33D82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79967"/>
            <a:ext cx="8244419" cy="1048833"/>
          </a:xfrm>
        </p:spPr>
        <p:txBody>
          <a:bodyPr/>
          <a:lstStyle/>
          <a:p>
            <a:r>
              <a:rPr lang="de-CH" sz="4400" dirty="0"/>
              <a:t>Abfallvermeidung:</a:t>
            </a:r>
            <a:br>
              <a:rPr lang="de-CH" sz="4400" dirty="0"/>
            </a:br>
            <a:endParaRPr lang="de-CH" sz="4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7450961-BAC3-97F2-CC58-C2670B9BA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9" y="1340768"/>
            <a:ext cx="7870618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790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9EC42725-D78A-BB38-0DD6-5073CB6ECE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F1E6AD-5F9D-40E2-9400-77D55F7A0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825625"/>
            <a:ext cx="5112070" cy="4411687"/>
          </a:xfrm>
        </p:spPr>
        <p:txBody>
          <a:bodyPr/>
          <a:lstStyle/>
          <a:p>
            <a:pPr marL="0" lvl="1" indent="0">
              <a:buNone/>
            </a:pPr>
            <a:r>
              <a:rPr lang="de-CH" b="1" dirty="0"/>
              <a:t>Bringt zusammen, was zusammengehört:</a:t>
            </a:r>
          </a:p>
          <a:p>
            <a:pPr lvl="1"/>
            <a:r>
              <a:rPr lang="de-CH" dirty="0"/>
              <a:t>Defekte Gegenstände </a:t>
            </a:r>
            <a:r>
              <a:rPr lang="de-CH" b="1" dirty="0">
                <a:solidFill>
                  <a:schemeClr val="accent1"/>
                </a:solidFill>
              </a:rPr>
              <a:t>↔</a:t>
            </a:r>
            <a:r>
              <a:rPr lang="de-CH" dirty="0"/>
              <a:t> Reparatur-Profis</a:t>
            </a:r>
          </a:p>
          <a:p>
            <a:pPr lvl="1"/>
            <a:r>
              <a:rPr lang="de-CH" dirty="0"/>
              <a:t>Hobby-Reparateure </a:t>
            </a:r>
            <a:r>
              <a:rPr lang="de-CH" b="1" dirty="0">
                <a:solidFill>
                  <a:schemeClr val="accent1"/>
                </a:solidFill>
              </a:rPr>
              <a:t>↔</a:t>
            </a:r>
            <a:r>
              <a:rPr lang="de-CH" dirty="0"/>
              <a:t> Reparatur-Tipps</a:t>
            </a:r>
          </a:p>
          <a:p>
            <a:pPr lvl="1"/>
            <a:r>
              <a:rPr lang="de-CH" dirty="0"/>
              <a:t>Veranstaltungen </a:t>
            </a:r>
            <a:r>
              <a:rPr lang="de-CH" b="1" dirty="0">
                <a:solidFill>
                  <a:schemeClr val="accent1"/>
                </a:solidFill>
              </a:rPr>
              <a:t>↔</a:t>
            </a:r>
            <a:r>
              <a:rPr lang="de-CH" dirty="0"/>
              <a:t> Publikum</a:t>
            </a:r>
          </a:p>
          <a:p>
            <a:pPr marL="360363" lvl="2" indent="0">
              <a:buNone/>
            </a:pPr>
            <a:endParaRPr lang="de-CH" dirty="0"/>
          </a:p>
          <a:p>
            <a:pPr marL="0" lvl="1" indent="0">
              <a:buNone/>
            </a:pPr>
            <a:r>
              <a:rPr lang="de-CH" b="1" dirty="0"/>
              <a:t>Kostenlos und neutral:</a:t>
            </a:r>
          </a:p>
          <a:p>
            <a:pPr lvl="1"/>
            <a:r>
              <a:rPr lang="de-CH" dirty="0"/>
              <a:t>Registrierung, Suche, Anleitungen, Tipps und Tricks sind gratis</a:t>
            </a:r>
          </a:p>
          <a:p>
            <a:pPr lvl="1"/>
            <a:r>
              <a:rPr lang="de-CH" dirty="0"/>
              <a:t>Dienstleistung von diversen Kantonen, Städten und Gemeinden (Verein)</a:t>
            </a:r>
          </a:p>
          <a:p>
            <a:pPr marL="0" lvl="1" indent="0">
              <a:buNone/>
            </a:pPr>
            <a:endParaRPr lang="de-CH" b="1" dirty="0">
              <a:solidFill>
                <a:schemeClr val="accent1"/>
              </a:solidFill>
            </a:endParaRPr>
          </a:p>
          <a:p>
            <a:pPr marL="0" lvl="1" indent="0">
              <a:buNone/>
            </a:pPr>
            <a:r>
              <a:rPr lang="de-CH" b="1" dirty="0">
                <a:solidFill>
                  <a:schemeClr val="accent1"/>
                </a:solidFill>
              </a:rPr>
              <a:t>Helfen Sie mit!</a:t>
            </a:r>
            <a:br>
              <a:rPr lang="de-CH" b="1" dirty="0">
                <a:solidFill>
                  <a:schemeClr val="accent1"/>
                </a:solidFill>
              </a:rPr>
            </a:br>
            <a:r>
              <a:rPr lang="de-CH" b="1" dirty="0">
                <a:solidFill>
                  <a:schemeClr val="accent1"/>
                </a:solidFill>
              </a:rPr>
              <a:t>Werden Sie Mitglied!</a:t>
            </a:r>
            <a:endParaRPr lang="de-CH" dirty="0"/>
          </a:p>
          <a:p>
            <a:pPr lvl="1"/>
            <a:endParaRPr lang="de-CH" b="1" dirty="0">
              <a:solidFill>
                <a:schemeClr val="accent1"/>
              </a:solidFill>
            </a:endParaRPr>
          </a:p>
          <a:p>
            <a:pPr lvl="1"/>
            <a:endParaRPr lang="de-CH" b="1" dirty="0">
              <a:solidFill>
                <a:schemeClr val="accent1"/>
              </a:solidFill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52B115DA-C23A-50C4-9CD0-3F96F5AEBC5A}"/>
              </a:ext>
            </a:extLst>
          </p:cNvPr>
          <p:cNvSpPr/>
          <p:nvPr/>
        </p:nvSpPr>
        <p:spPr>
          <a:xfrm>
            <a:off x="6096000" y="-9600"/>
            <a:ext cx="6192688" cy="7039000"/>
          </a:xfrm>
          <a:prstGeom prst="rect">
            <a:avLst/>
          </a:prstGeom>
          <a:solidFill>
            <a:srgbClr val="E1D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F366C730-4E60-F755-2027-39C26AC90672}"/>
              </a:ext>
            </a:extLst>
          </p:cNvPr>
          <p:cNvSpPr txBox="1">
            <a:spLocks/>
          </p:cNvSpPr>
          <p:nvPr/>
        </p:nvSpPr>
        <p:spPr>
          <a:xfrm>
            <a:off x="14270" y="5157192"/>
            <a:ext cx="6067460" cy="99678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363538" algn="l" defTabSz="914400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358775" algn="l" defTabSz="914400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355600" algn="l" defTabSz="914400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358775" algn="l" defTabSz="914400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 defTabSz="360363">
              <a:buFont typeface="Arial" panose="020B0604020202020204" pitchFamily="34" charset="0"/>
              <a:buNone/>
            </a:pPr>
            <a:r>
              <a:rPr lang="de-CH" b="1" dirty="0">
                <a:solidFill>
                  <a:schemeClr val="accent1"/>
                </a:solidFill>
              </a:rPr>
              <a:t>	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93F651CD-4802-6F8E-BA2A-C90E3107A6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CH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49D83D0-5B76-4733-C83A-14031B8A981F}"/>
              </a:ext>
            </a:extLst>
          </p:cNvPr>
          <p:cNvGrpSpPr/>
          <p:nvPr/>
        </p:nvGrpSpPr>
        <p:grpSpPr>
          <a:xfrm>
            <a:off x="6888088" y="1791272"/>
            <a:ext cx="4825799" cy="4255306"/>
            <a:chOff x="363196" y="2125028"/>
            <a:chExt cx="3612798" cy="2995612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4422FC6B-9EE1-924C-BED4-254FE40F6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196" y="2125028"/>
              <a:ext cx="3612798" cy="2995612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3B55E25D-2E89-30FF-1A2A-184B6AE28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210" y="2277386"/>
              <a:ext cx="3333270" cy="1852653"/>
            </a:xfrm>
            <a:prstGeom prst="rect">
              <a:avLst/>
            </a:prstGeom>
          </p:spPr>
        </p:pic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id="{8321D939-5651-D25C-6F20-6BC42291C2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675" y="567221"/>
            <a:ext cx="1148776" cy="53809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934CF68-B5EC-0D29-9F98-1FC9023F1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572" y="546500"/>
            <a:ext cx="5112070" cy="68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628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F89C9A20-B90A-5C0C-57BF-94DC67851BE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" r="2963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EFB96C-4795-A239-15F5-8BC8DE9446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3E6327C3-DC57-C704-6315-D9F674E75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79967"/>
            <a:ext cx="8244419" cy="1048833"/>
          </a:xfrm>
        </p:spPr>
        <p:txBody>
          <a:bodyPr/>
          <a:lstStyle/>
          <a:p>
            <a:r>
              <a:rPr lang="de-CH" sz="4400" dirty="0">
                <a:solidFill>
                  <a:schemeClr val="accent1"/>
                </a:solidFill>
              </a:rPr>
              <a:t>Mehrwegbecher… geht doch!</a:t>
            </a:r>
          </a:p>
        </p:txBody>
      </p:sp>
    </p:spTree>
    <p:extLst>
      <p:ext uri="{BB962C8B-B14F-4D97-AF65-F5344CB8AC3E}">
        <p14:creationId xmlns:p14="http://schemas.microsoft.com/office/powerpoint/2010/main" val="3417539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A44AB9-A39C-43D8-AB91-29E7F989D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Persönlicher Austausch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F1E6AD-5F9D-40E2-9400-77D55F7A0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de-CH" dirty="0"/>
              <a:t>Aktuelles aus der AVAG-Welt</a:t>
            </a:r>
          </a:p>
          <a:p>
            <a:pPr lvl="1"/>
            <a:r>
              <a:rPr lang="de-CH" dirty="0"/>
              <a:t>Austausch mit Ihnen als Aktionärinnen und wichtigsten Kunden</a:t>
            </a:r>
          </a:p>
          <a:p>
            <a:pPr lvl="1"/>
            <a:r>
              <a:rPr lang="de-CH" dirty="0"/>
              <a:t>Förderung der regionalen Zusammenarbeit</a:t>
            </a:r>
          </a:p>
          <a:p>
            <a:pPr lvl="1"/>
            <a:r>
              <a:rPr lang="de-CH" dirty="0"/>
              <a:t>Know-how teilen</a:t>
            </a:r>
          </a:p>
        </p:txBody>
      </p:sp>
    </p:spTree>
    <p:extLst>
      <p:ext uri="{BB962C8B-B14F-4D97-AF65-F5344CB8AC3E}">
        <p14:creationId xmlns:p14="http://schemas.microsoft.com/office/powerpoint/2010/main" val="6227377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C62361-F653-4144-9423-98C78FA59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Sommerevents 2023 </a:t>
            </a:r>
            <a:br>
              <a:rPr lang="de-CH" dirty="0"/>
            </a:br>
            <a:r>
              <a:rPr lang="de-CH" dirty="0"/>
              <a:t>mit der neuen BSIG-Weisung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91BB038-ED1F-4F80-A77D-FB609B5E0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825624"/>
            <a:ext cx="10872712" cy="4699719"/>
          </a:xfrm>
        </p:spPr>
        <p:txBody>
          <a:bodyPr/>
          <a:lstStyle/>
          <a:p>
            <a:pPr lvl="1">
              <a:spcAft>
                <a:spcPts val="600"/>
              </a:spcAft>
            </a:pPr>
            <a:r>
              <a:rPr lang="de-CH" dirty="0"/>
              <a:t>Die neu definierte Mehrweggeschirrpflicht («Becherpflicht») für bewilligungspflichtige Anlässe</a:t>
            </a:r>
            <a:br>
              <a:rPr lang="de-CH" dirty="0"/>
            </a:br>
            <a:r>
              <a:rPr lang="de-CH" dirty="0"/>
              <a:t>im Kanton Bern hat sich gut eingespielt und bewährt.</a:t>
            </a:r>
          </a:p>
          <a:p>
            <a:pPr lvl="1">
              <a:spcAft>
                <a:spcPts val="600"/>
              </a:spcAft>
            </a:pPr>
            <a:r>
              <a:rPr lang="de-CH" dirty="0"/>
              <a:t>Die Mehrweggeschirrpflicht führt zu zusätzlichen Herausforderungen</a:t>
            </a:r>
            <a:br>
              <a:rPr lang="de-CH" dirty="0"/>
            </a:br>
            <a:r>
              <a:rPr lang="de-CH" dirty="0"/>
              <a:t>(Logistik, Bestellung, Information, Planung </a:t>
            </a:r>
            <a:r>
              <a:rPr lang="de-CH" dirty="0">
                <a:sym typeface="Wingdings" panose="05000000000000000000" pitchFamily="2" charset="2"/>
              </a:rPr>
              <a:t> </a:t>
            </a:r>
            <a:r>
              <a:rPr lang="de-CH" dirty="0"/>
              <a:t>externe Profis empfohlen).</a:t>
            </a:r>
          </a:p>
          <a:p>
            <a:pPr lvl="1">
              <a:spcAft>
                <a:spcPts val="600"/>
              </a:spcAft>
            </a:pPr>
            <a:r>
              <a:rPr lang="de-CH" dirty="0"/>
              <a:t>Das Argument «zu teuer» ist nicht haltbar.</a:t>
            </a:r>
          </a:p>
          <a:p>
            <a:pPr lvl="1">
              <a:spcAft>
                <a:spcPts val="600"/>
              </a:spcAft>
            </a:pPr>
            <a:r>
              <a:rPr lang="de-CH" dirty="0"/>
              <a:t>PET-Becher oder PLA-Becher sind keine Alternativen zum Mehrwegbecher.</a:t>
            </a:r>
          </a:p>
          <a:p>
            <a:pPr lvl="1">
              <a:spcAft>
                <a:spcPts val="600"/>
              </a:spcAft>
            </a:pPr>
            <a:r>
              <a:rPr lang="de-DE" dirty="0"/>
              <a:t>Transporte ins Ausland für die Reinigung der Becher haben sich nicht bestätigt.</a:t>
            </a:r>
          </a:p>
          <a:p>
            <a:pPr lvl="1">
              <a:spcAft>
                <a:spcPts val="600"/>
              </a:spcAft>
            </a:pPr>
            <a:r>
              <a:rPr lang="de-CH" dirty="0"/>
              <a:t>Eingereichte Abfallkonzepte müssen genau geprüft werden. </a:t>
            </a:r>
          </a:p>
          <a:p>
            <a:pPr lvl="1"/>
            <a:endParaRPr lang="de-CH" dirty="0"/>
          </a:p>
          <a:p>
            <a:pPr marL="0" lvl="1" indent="0">
              <a:buNone/>
            </a:pPr>
            <a:r>
              <a:rPr lang="de-CH" b="1" dirty="0">
                <a:solidFill>
                  <a:schemeClr val="accent1"/>
                </a:solidFill>
              </a:rPr>
              <a:t>Herzlichen Dank für Ihre Unterstützung bei der Umsetzung.</a:t>
            </a:r>
          </a:p>
          <a:p>
            <a:pPr marL="0" lvl="1" indent="0">
              <a:buNone/>
            </a:pPr>
            <a:endParaRPr lang="de-CH" dirty="0"/>
          </a:p>
          <a:p>
            <a:pPr lvl="1"/>
            <a:endParaRPr lang="de-CH" dirty="0"/>
          </a:p>
          <a:p>
            <a:pPr lvl="1"/>
            <a:endParaRPr lang="de-CH" dirty="0"/>
          </a:p>
          <a:p>
            <a:pPr lvl="1"/>
            <a:endParaRPr lang="de-CH" dirty="0"/>
          </a:p>
          <a:p>
            <a:pPr lvl="1"/>
            <a:endParaRPr lang="de-CH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F972D07-7BED-8F2B-C532-7F881C5F0D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675" y="567221"/>
            <a:ext cx="1148776" cy="53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43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4535C22-9E49-B035-B2D5-0D6C83D63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Aktuelles aus dem</a:t>
            </a:r>
            <a:br>
              <a:rPr lang="de-CH" dirty="0"/>
            </a:br>
            <a:r>
              <a:rPr lang="de-CH" dirty="0"/>
              <a:t>Bereich Markt</a:t>
            </a:r>
          </a:p>
        </p:txBody>
      </p:sp>
    </p:spTree>
    <p:extLst>
      <p:ext uri="{BB962C8B-B14F-4D97-AF65-F5344CB8AC3E}">
        <p14:creationId xmlns:p14="http://schemas.microsoft.com/office/powerpoint/2010/main" val="5660956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F89C9A20-B90A-5C0C-57BF-94DC67851BE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" r="3821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EFB96C-4795-A239-15F5-8BC8DE9446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E5DC46A9-0D48-0DB8-4E65-1B18045F1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79967"/>
            <a:ext cx="8244419" cy="1048833"/>
          </a:xfrm>
        </p:spPr>
        <p:txBody>
          <a:bodyPr/>
          <a:lstStyle/>
          <a:p>
            <a:r>
              <a:rPr lang="de-CH" sz="4400" dirty="0"/>
              <a:t>Allgemeine Marktlage</a:t>
            </a:r>
          </a:p>
        </p:txBody>
      </p:sp>
    </p:spTree>
    <p:extLst>
      <p:ext uri="{BB962C8B-B14F-4D97-AF65-F5344CB8AC3E}">
        <p14:creationId xmlns:p14="http://schemas.microsoft.com/office/powerpoint/2010/main" val="274147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F89C9A20-B90A-5C0C-57BF-94DC67851BE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6" b="10536"/>
          <a:stretch/>
        </p:blipFill>
        <p:spPr>
          <a:xfrm>
            <a:off x="4108" y="0"/>
            <a:ext cx="13008769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EFB96C-4795-A239-15F5-8BC8DE9446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20592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F89C9A20-B90A-5C0C-57BF-94DC67851BE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9" b="7869"/>
          <a:stretch/>
        </p:blipFill>
        <p:spPr>
          <a:xfrm>
            <a:off x="-1" y="0"/>
            <a:ext cx="12192001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EFB96C-4795-A239-15F5-8BC8DE9446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4749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96FB0294-EF28-FA9D-1E86-404FA012B399}"/>
              </a:ext>
            </a:extLst>
          </p:cNvPr>
          <p:cNvSpPr/>
          <p:nvPr/>
        </p:nvSpPr>
        <p:spPr>
          <a:xfrm>
            <a:off x="5375918" y="1389356"/>
            <a:ext cx="6816081" cy="5468643"/>
          </a:xfrm>
          <a:prstGeom prst="rect">
            <a:avLst/>
          </a:prstGeom>
          <a:solidFill>
            <a:srgbClr val="32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36E8068-1084-1E4B-8F19-180911C0B123}"/>
              </a:ext>
            </a:extLst>
          </p:cNvPr>
          <p:cNvSpPr txBox="1"/>
          <p:nvPr/>
        </p:nvSpPr>
        <p:spPr>
          <a:xfrm>
            <a:off x="6168008" y="5157192"/>
            <a:ext cx="36406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100" dirty="0">
                <a:solidFill>
                  <a:schemeClr val="bg1"/>
                </a:solidFill>
              </a:rPr>
              <a:t>Beispiel Mindestpreisgarantie (fiktiv)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A0E9D0A-8A10-5CA1-23B5-27DC8C140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352" y="1868178"/>
            <a:ext cx="5180753" cy="3964137"/>
          </a:xfrm>
          <a:prstGeom prst="rect">
            <a:avLst/>
          </a:prstGeom>
        </p:spPr>
      </p:pic>
      <p:pic>
        <p:nvPicPr>
          <p:cNvPr id="7" name="Grafik 6" descr="Ein Bild, das Screenshot, Diagramm, Reihe, Schrift enthält.&#10;&#10;Automatisch generierte Beschreibung">
            <a:extLst>
              <a:ext uri="{FF2B5EF4-FFF2-40B4-BE49-F238E27FC236}">
                <a16:creationId xmlns:a16="http://schemas.microsoft.com/office/drawing/2014/main" id="{546CAC85-8ACF-170B-FBB9-36DE691C2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1752455"/>
            <a:ext cx="5799644" cy="371618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E4C0F07-EF58-5924-F1D9-D988EE793D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9" r="4313"/>
          <a:stretch/>
        </p:blipFill>
        <p:spPr>
          <a:xfrm>
            <a:off x="6125334" y="2115555"/>
            <a:ext cx="5021386" cy="3723608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5B1EEEA6-A53D-4B8F-ED96-6D1A1CAEE2CE}"/>
              </a:ext>
            </a:extLst>
          </p:cNvPr>
          <p:cNvSpPr/>
          <p:nvPr/>
        </p:nvSpPr>
        <p:spPr>
          <a:xfrm>
            <a:off x="5528319" y="579968"/>
            <a:ext cx="5320210" cy="1043936"/>
          </a:xfrm>
          <a:prstGeom prst="rect">
            <a:avLst/>
          </a:prstGeom>
          <a:solidFill>
            <a:srgbClr val="32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42542E4-C3E9-69BF-BFAE-8D160DBA91D2}"/>
              </a:ext>
            </a:extLst>
          </p:cNvPr>
          <p:cNvSpPr txBox="1">
            <a:spLocks/>
          </p:cNvSpPr>
          <p:nvPr/>
        </p:nvSpPr>
        <p:spPr>
          <a:xfrm>
            <a:off x="623889" y="579967"/>
            <a:ext cx="8244419" cy="234497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baseline="-25000" dirty="0">
                <a:solidFill>
                  <a:schemeClr val="bg1"/>
                </a:solidFill>
              </a:rPr>
              <a:t>Dreiecksvertrag Papier</a:t>
            </a:r>
            <a:endParaRPr lang="de-DE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42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F89C9A20-B90A-5C0C-57BF-94DC67851BE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02" b="14404"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EFB96C-4795-A239-15F5-8BC8DE9446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0AE4F3D1-8096-7AEA-E8C7-54941D318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Altkleider</a:t>
            </a:r>
          </a:p>
        </p:txBody>
      </p:sp>
    </p:spTree>
    <p:extLst>
      <p:ext uri="{BB962C8B-B14F-4D97-AF65-F5344CB8AC3E}">
        <p14:creationId xmlns:p14="http://schemas.microsoft.com/office/powerpoint/2010/main" val="24581835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platzhalter 20" descr="Ein Bild, das Textil, Wand, Im Haus, Kleidung enthält.&#10;&#10;Automatisch generierte Beschreibung">
            <a:extLst>
              <a:ext uri="{FF2B5EF4-FFF2-40B4-BE49-F238E27FC236}">
                <a16:creationId xmlns:a16="http://schemas.microsoft.com/office/drawing/2014/main" id="{EDC67FDD-FEB4-7E06-1E17-4EA07D765E3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3" r="20373"/>
          <a:stretch>
            <a:fillRect/>
          </a:stretch>
        </p:blipFill>
        <p:spPr/>
      </p:pic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CE2D066B-F794-303B-CC70-4E5BEBDD6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1962" lvl="1"/>
            <a:r>
              <a:rPr lang="de-DE" dirty="0"/>
              <a:t>Halbjährliche Vergütung</a:t>
            </a:r>
          </a:p>
          <a:p>
            <a:pPr marL="461962" lvl="1"/>
            <a:endParaRPr lang="de-DE" dirty="0"/>
          </a:p>
          <a:p>
            <a:pPr marL="461962" lvl="1"/>
            <a:r>
              <a:rPr lang="de-DE" dirty="0"/>
              <a:t>Berechnung anhand von zwei Werten:</a:t>
            </a:r>
          </a:p>
          <a:p>
            <a:pPr marL="819150" lvl="2"/>
            <a:r>
              <a:rPr lang="de-DE" dirty="0"/>
              <a:t>Effektiv erzielter Verkaufspreis Tell-Tex</a:t>
            </a:r>
          </a:p>
          <a:p>
            <a:pPr marL="819150" lvl="2"/>
            <a:r>
              <a:rPr lang="de-DE" dirty="0"/>
              <a:t>Swiss </a:t>
            </a:r>
            <a:r>
              <a:rPr lang="de-DE" dirty="0" err="1"/>
              <a:t>Impex</a:t>
            </a:r>
            <a:r>
              <a:rPr lang="de-DE" dirty="0"/>
              <a:t> (Verkaufspreis </a:t>
            </a:r>
            <a:r>
              <a:rPr lang="de-DE" dirty="0" err="1"/>
              <a:t>gemäss</a:t>
            </a:r>
            <a:r>
              <a:rPr lang="de-DE" dirty="0"/>
              <a:t> </a:t>
            </a:r>
            <a:r>
              <a:rPr lang="de-DE" dirty="0" err="1"/>
              <a:t>Aussenhandels</a:t>
            </a:r>
            <a:r>
              <a:rPr lang="de-DE" dirty="0"/>
              <a:t>-Statistik)</a:t>
            </a:r>
          </a:p>
          <a:p>
            <a:pPr marL="819150" lvl="2"/>
            <a:endParaRPr lang="de-DE" dirty="0"/>
          </a:p>
          <a:p>
            <a:pPr marL="461962" lvl="1"/>
            <a:r>
              <a:rPr lang="de-CH" dirty="0"/>
              <a:t>Basis Indexierung in CHF:</a:t>
            </a:r>
          </a:p>
          <a:p>
            <a:pPr marL="461962" lvl="1"/>
            <a:endParaRPr lang="de-DE" dirty="0"/>
          </a:p>
          <a:p>
            <a:pPr marL="819150" lvl="2"/>
            <a:endParaRPr lang="de-DE" dirty="0"/>
          </a:p>
          <a:p>
            <a:endParaRPr lang="de-CH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721CDF5-3F1E-5507-DA2D-B7FE9754F7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87593CB1-67FE-B1C1-7B8D-3327718A9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Neue Rahmenvereinbarung</a:t>
            </a:r>
            <a:br>
              <a:rPr lang="de-CH" dirty="0"/>
            </a:br>
            <a:r>
              <a:rPr lang="de-CH" dirty="0"/>
              <a:t>mit Tell-Tex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5406204B-8893-C2FA-F1BA-EDFEA8D0F173}"/>
              </a:ext>
            </a:extLst>
          </p:cNvPr>
          <p:cNvSpPr txBox="1">
            <a:spLocks/>
          </p:cNvSpPr>
          <p:nvPr/>
        </p:nvSpPr>
        <p:spPr>
          <a:xfrm>
            <a:off x="1055440" y="4498402"/>
            <a:ext cx="6192688" cy="7920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363538" algn="l" defTabSz="914400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358775" algn="l" defTabSz="914400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355600" algn="l" defTabSz="914400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3513" indent="-358775" algn="l" defTabSz="914400" rtl="0" eaLnBrk="1" latinLnBrk="0" hangingPunct="1">
              <a:lnSpc>
                <a:spcPct val="117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4400" b="1" dirty="0">
                <a:solidFill>
                  <a:schemeClr val="accent1"/>
                </a:solidFill>
              </a:rPr>
              <a:t>0.45 </a:t>
            </a:r>
            <a:r>
              <a:rPr lang="de-CH" dirty="0">
                <a:solidFill>
                  <a:schemeClr val="accent1"/>
                </a:solidFill>
              </a:rPr>
              <a:t>pro kg</a:t>
            </a:r>
          </a:p>
        </p:txBody>
      </p:sp>
    </p:spTree>
    <p:extLst>
      <p:ext uri="{BB962C8B-B14F-4D97-AF65-F5344CB8AC3E}">
        <p14:creationId xmlns:p14="http://schemas.microsoft.com/office/powerpoint/2010/main" val="208087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45D225-EB7E-B361-6F2E-36E938068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Beispiel: Gemeinde mit 30’000 Einwohnern</a:t>
            </a:r>
            <a:endParaRPr lang="de-DE" dirty="0"/>
          </a:p>
        </p:txBody>
      </p:sp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6B5BD11E-FE92-1E19-0C4A-E96CF1AE4B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4116120"/>
              </p:ext>
            </p:extLst>
          </p:nvPr>
        </p:nvGraphicFramePr>
        <p:xfrm>
          <a:off x="623888" y="1825625"/>
          <a:ext cx="10872711" cy="2221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24237">
                  <a:extLst>
                    <a:ext uri="{9D8B030D-6E8A-4147-A177-3AD203B41FA5}">
                      <a16:colId xmlns:a16="http://schemas.microsoft.com/office/drawing/2014/main" val="3039879134"/>
                    </a:ext>
                  </a:extLst>
                </a:gridCol>
                <a:gridCol w="3624237">
                  <a:extLst>
                    <a:ext uri="{9D8B030D-6E8A-4147-A177-3AD203B41FA5}">
                      <a16:colId xmlns:a16="http://schemas.microsoft.com/office/drawing/2014/main" val="3097156029"/>
                    </a:ext>
                  </a:extLst>
                </a:gridCol>
                <a:gridCol w="3624237">
                  <a:extLst>
                    <a:ext uri="{9D8B030D-6E8A-4147-A177-3AD203B41FA5}">
                      <a16:colId xmlns:a16="http://schemas.microsoft.com/office/drawing/2014/main" val="25566694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b="1" dirty="0"/>
                    </a:p>
                  </a:txBody>
                  <a:tcPr marT="72000" marB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b="1" dirty="0"/>
                        <a:t>Ohne Rahmenvertrag</a:t>
                      </a:r>
                      <a:br>
                        <a:rPr lang="de-CH" b="1" dirty="0"/>
                      </a:br>
                      <a:r>
                        <a:rPr lang="de-CH" b="1" dirty="0"/>
                        <a:t>der AVAG</a:t>
                      </a:r>
                      <a:endParaRPr lang="de-DE" b="1" dirty="0"/>
                    </a:p>
                  </a:txBody>
                  <a:tcPr marT="72000" marB="7200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b="1" dirty="0"/>
                        <a:t>Mit Rahmenvertrag</a:t>
                      </a:r>
                      <a:br>
                        <a:rPr lang="de-CH" b="1" dirty="0"/>
                      </a:br>
                      <a:r>
                        <a:rPr lang="de-CH" b="1" dirty="0"/>
                        <a:t>der AVAG</a:t>
                      </a:r>
                      <a:endParaRPr lang="de-DE" b="1" dirty="0"/>
                    </a:p>
                  </a:txBody>
                  <a:tcPr marT="72000" marB="7200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4802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/>
                        <a:t>Vergütungssatz pro Kg (aktuell)</a:t>
                      </a:r>
                    </a:p>
                  </a:txBody>
                  <a:tcPr marT="72000" marB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dirty="0"/>
                        <a:t>CHF 0.10</a:t>
                      </a:r>
                    </a:p>
                  </a:txBody>
                  <a:tcPr marT="72000" marB="72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dirty="0"/>
                        <a:t>CHF 0.30 – 0.45</a:t>
                      </a:r>
                    </a:p>
                  </a:txBody>
                  <a:tcPr marT="72000" marB="7200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76055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/>
                        <a:t>Menge p.a.</a:t>
                      </a:r>
                      <a:br>
                        <a:rPr lang="de-CH" dirty="0"/>
                      </a:br>
                      <a:r>
                        <a:rPr lang="de-CH" dirty="0"/>
                        <a:t>(Ø 7.5 Kg pro Person)</a:t>
                      </a:r>
                    </a:p>
                  </a:txBody>
                  <a:tcPr marT="72000" marB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dirty="0"/>
                        <a:t>225 Tonnen</a:t>
                      </a:r>
                    </a:p>
                  </a:txBody>
                  <a:tcPr marT="72000" marB="72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dirty="0"/>
                        <a:t>225 Tonnen</a:t>
                      </a:r>
                    </a:p>
                  </a:txBody>
                  <a:tcPr marT="72000" marB="7200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38262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CH" dirty="0"/>
                        <a:t>Ertrag Gemeinde</a:t>
                      </a:r>
                    </a:p>
                  </a:txBody>
                  <a:tcPr marT="72000" marB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dirty="0"/>
                        <a:t>CHF 22‘500.00</a:t>
                      </a:r>
                    </a:p>
                  </a:txBody>
                  <a:tcPr marT="72000" marB="72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dirty="0"/>
                        <a:t>CHF 67‘500.00 – 101‘250.00</a:t>
                      </a:r>
                    </a:p>
                  </a:txBody>
                  <a:tcPr marT="72000" marB="7200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63695662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CBC7F1AC-5E1A-722A-2CD3-590A97CE8824}"/>
              </a:ext>
            </a:extLst>
          </p:cNvPr>
          <p:cNvSpPr txBox="1"/>
          <p:nvPr/>
        </p:nvSpPr>
        <p:spPr>
          <a:xfrm>
            <a:off x="7896199" y="4145929"/>
            <a:ext cx="360039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dirty="0">
                <a:solidFill>
                  <a:schemeClr val="accent1"/>
                </a:solidFill>
              </a:rPr>
              <a:t>Bis </a:t>
            </a:r>
            <a:r>
              <a:rPr lang="de-CH" sz="3200" b="1" dirty="0">
                <a:solidFill>
                  <a:schemeClr val="accent1"/>
                </a:solidFill>
              </a:rPr>
              <a:t>4.5x mehr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B8575C1-E510-BB8E-60E5-2CB1CF17E955}"/>
              </a:ext>
            </a:extLst>
          </p:cNvPr>
          <p:cNvSpPr txBox="1"/>
          <p:nvPr/>
        </p:nvSpPr>
        <p:spPr>
          <a:xfrm>
            <a:off x="646702" y="4869160"/>
            <a:ext cx="11088735" cy="12678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>
              <a:lnSpc>
                <a:spcPct val="117000"/>
              </a:lnSpc>
              <a:buClr>
                <a:schemeClr val="accent1"/>
              </a:buClr>
            </a:pPr>
            <a:r>
              <a:rPr lang="de-CH" b="1" dirty="0">
                <a:solidFill>
                  <a:schemeClr val="accent1"/>
                </a:solidFill>
                <a:sym typeface="Wingdings" panose="05000000000000000000" pitchFamily="2" charset="2"/>
              </a:rPr>
              <a:t>Ein Beitritt…</a:t>
            </a:r>
          </a:p>
          <a:p>
            <a:pPr marL="819150" lvl="2" indent="-363538">
              <a:lnSpc>
                <a:spcPct val="117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CH" dirty="0">
                <a:sym typeface="Wingdings" panose="05000000000000000000" pitchFamily="2" charset="2"/>
              </a:rPr>
              <a:t>steht allen Gemeinden (unabhängig der Grösse) offen</a:t>
            </a:r>
          </a:p>
          <a:p>
            <a:pPr marL="819150" lvl="2" indent="-363538">
              <a:lnSpc>
                <a:spcPct val="117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CH" dirty="0">
                <a:sym typeface="Wingdings" panose="05000000000000000000" pitchFamily="2" charset="2"/>
              </a:rPr>
              <a:t>verursacht für die Gemeinde keinen grossen Aufwand</a:t>
            </a:r>
          </a:p>
          <a:p>
            <a:pPr marL="819150" lvl="2" indent="-363538">
              <a:lnSpc>
                <a:spcPct val="117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e-CH" dirty="0">
                <a:sym typeface="Wingdings" panose="05000000000000000000" pitchFamily="2" charset="2"/>
              </a:rPr>
              <a:t>ist sowohl mit Tell-Tex als auch mit </a:t>
            </a:r>
            <a:r>
              <a:rPr lang="de-CH" dirty="0" err="1">
                <a:sym typeface="Wingdings" panose="05000000000000000000" pitchFamily="2" charset="2"/>
              </a:rPr>
              <a:t>Texaid</a:t>
            </a:r>
            <a:r>
              <a:rPr lang="de-CH" dirty="0">
                <a:sym typeface="Wingdings" panose="05000000000000000000" pitchFamily="2" charset="2"/>
              </a:rPr>
              <a:t> möglich</a:t>
            </a:r>
          </a:p>
        </p:txBody>
      </p:sp>
    </p:spTree>
    <p:extLst>
      <p:ext uri="{BB962C8B-B14F-4D97-AF65-F5344CB8AC3E}">
        <p14:creationId xmlns:p14="http://schemas.microsoft.com/office/powerpoint/2010/main" val="302477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platzhalter 15">
            <a:extLst>
              <a:ext uri="{FF2B5EF4-FFF2-40B4-BE49-F238E27FC236}">
                <a16:creationId xmlns:a16="http://schemas.microsoft.com/office/drawing/2014/main" id="{F1CC5D55-1DFB-8F32-EF70-4A120A868AF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8" b="12538"/>
          <a:stretch/>
        </p:blipFill>
        <p:spPr>
          <a:xfrm rot="21404825">
            <a:off x="-764049" y="-349423"/>
            <a:ext cx="13587084" cy="7642735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EFB96C-4795-A239-15F5-8BC8DE9446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776070-DFD8-1D20-F3CC-2078197CB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79967"/>
            <a:ext cx="8244419" cy="904817"/>
          </a:xfrm>
        </p:spPr>
        <p:txBody>
          <a:bodyPr/>
          <a:lstStyle/>
          <a:p>
            <a:r>
              <a:rPr lang="de-CH" sz="4400" dirty="0"/>
              <a:t>Einzelbehältersystem</a:t>
            </a:r>
          </a:p>
        </p:txBody>
      </p:sp>
    </p:spTree>
    <p:extLst>
      <p:ext uri="{BB962C8B-B14F-4D97-AF65-F5344CB8AC3E}">
        <p14:creationId xmlns:p14="http://schemas.microsoft.com/office/powerpoint/2010/main" val="3030928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53D9F-EC3A-C1E6-9169-1830ABB3C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A367FB-BBD1-CD63-D6D9-A910C469C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29E0A75-A81A-CFCB-20B2-7BCDA1C6AE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46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5" name="Grafik 4" descr="Ein Bild, das Text, Grafiken, Schrift, Grafikdesign enthält.&#10;&#10;Automatisch generierte Beschreibung">
            <a:extLst>
              <a:ext uri="{FF2B5EF4-FFF2-40B4-BE49-F238E27FC236}">
                <a16:creationId xmlns:a16="http://schemas.microsoft.com/office/drawing/2014/main" id="{B904016D-EAFB-A9CA-D294-D9577ED6D5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215" y="1629000"/>
            <a:ext cx="855157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262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31A06848-AAE1-60C3-BA86-57F3C294543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/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EFB96C-4795-A239-15F5-8BC8DE9446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CF773D8-F34D-DD0F-B77A-32C9AB78D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79967"/>
            <a:ext cx="8244419" cy="904817"/>
          </a:xfrm>
        </p:spPr>
        <p:txBody>
          <a:bodyPr/>
          <a:lstStyle/>
          <a:p>
            <a:r>
              <a:rPr lang="de-CH" sz="4400" dirty="0">
                <a:solidFill>
                  <a:schemeClr val="accent1"/>
                </a:solidFill>
              </a:rPr>
              <a:t>Sonderabfallmobil</a:t>
            </a:r>
          </a:p>
        </p:txBody>
      </p:sp>
    </p:spTree>
    <p:extLst>
      <p:ext uri="{BB962C8B-B14F-4D97-AF65-F5344CB8AC3E}">
        <p14:creationId xmlns:p14="http://schemas.microsoft.com/office/powerpoint/2010/main" val="6632585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F89C9A20-B90A-5C0C-57BF-94DC67851BE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9" b="7909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A94A70F-74F3-F970-B1B2-C50B68A45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79967"/>
            <a:ext cx="8244419" cy="3317085"/>
          </a:xfrm>
        </p:spPr>
        <p:txBody>
          <a:bodyPr/>
          <a:lstStyle/>
          <a:p>
            <a:r>
              <a:rPr lang="de-CH" sz="4400" dirty="0">
                <a:solidFill>
                  <a:schemeClr val="accent1"/>
                </a:solidFill>
              </a:rPr>
              <a:t>Neue Metallsammlung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EFB96C-4795-A239-15F5-8BC8DE9446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81537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 descr="Möbel in einem grünen Raum">
            <a:extLst>
              <a:ext uri="{FF2B5EF4-FFF2-40B4-BE49-F238E27FC236}">
                <a16:creationId xmlns:a16="http://schemas.microsoft.com/office/drawing/2014/main" id="{E10D1613-FB54-CF90-DC6A-BA373AE476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9F8CF4FA-EE6B-A39B-AF35-5B8195815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79967"/>
            <a:ext cx="8244419" cy="3317085"/>
          </a:xfrm>
        </p:spPr>
        <p:txBody>
          <a:bodyPr/>
          <a:lstStyle/>
          <a:p>
            <a:r>
              <a:rPr lang="de-CH" dirty="0">
                <a:solidFill>
                  <a:schemeClr val="bg1"/>
                </a:solidFill>
              </a:rPr>
              <a:t>Neue Sperrgutmarke</a:t>
            </a:r>
          </a:p>
        </p:txBody>
      </p:sp>
      <p:pic>
        <p:nvPicPr>
          <p:cNvPr id="11" name="Grafik 10" descr="Ein Bild, das Text, Magenta, Schrift, pink enthält.&#10;&#10;Automatisch generierte Beschreibung">
            <a:extLst>
              <a:ext uri="{FF2B5EF4-FFF2-40B4-BE49-F238E27FC236}">
                <a16:creationId xmlns:a16="http://schemas.microsoft.com/office/drawing/2014/main" id="{9290D84C-3A29-823A-1A04-2431CDBC9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0085">
            <a:off x="645090" y="3321472"/>
            <a:ext cx="10872711" cy="1501784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EFB96C-4795-A239-15F5-8BC8DE9446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585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CE066467-D0C8-A873-2C86-6E2B4E03704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7" name="Inhaltsplatzhalter 6" descr="Gruppenerfolg mit einfarbiger Füllung">
            <a:extLst>
              <a:ext uri="{FF2B5EF4-FFF2-40B4-BE49-F238E27FC236}">
                <a16:creationId xmlns:a16="http://schemas.microsoft.com/office/drawing/2014/main" id="{6132C0BB-5CF1-C6D7-563F-4643649D1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7553" b="15486"/>
          <a:stretch/>
        </p:blipFill>
        <p:spPr>
          <a:xfrm>
            <a:off x="606554" y="2177436"/>
            <a:ext cx="767064" cy="513630"/>
          </a:xfrm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7BC2DD0-71B2-128E-9753-DDB187C278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A44AB9-A39C-43D8-AB91-29E7F989D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Kunststoffsammlung</a:t>
            </a:r>
          </a:p>
        </p:txBody>
      </p:sp>
      <p:pic>
        <p:nvPicPr>
          <p:cNvPr id="9" name="Grafik 8" descr="Bank mit einfarbiger Füllung">
            <a:extLst>
              <a:ext uri="{FF2B5EF4-FFF2-40B4-BE49-F238E27FC236}">
                <a16:creationId xmlns:a16="http://schemas.microsoft.com/office/drawing/2014/main" id="{DF7A7439-C4DA-ED3A-9897-B32F7EFCF5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11728" b="10761"/>
          <a:stretch/>
        </p:blipFill>
        <p:spPr>
          <a:xfrm>
            <a:off x="564732" y="1438781"/>
            <a:ext cx="827840" cy="641666"/>
          </a:xfrm>
          <a:prstGeom prst="rect">
            <a:avLst/>
          </a:prstGeom>
        </p:spPr>
      </p:pic>
      <p:pic>
        <p:nvPicPr>
          <p:cNvPr id="13" name="Grafik 12" descr="Waage der Justitia mit einfarbiger Füllung">
            <a:extLst>
              <a:ext uri="{FF2B5EF4-FFF2-40B4-BE49-F238E27FC236}">
                <a16:creationId xmlns:a16="http://schemas.microsoft.com/office/drawing/2014/main" id="{904153EF-ECD9-FDEE-6FCD-C5B20D8A109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236"/>
          <a:stretch/>
        </p:blipFill>
        <p:spPr>
          <a:xfrm>
            <a:off x="668134" y="4894915"/>
            <a:ext cx="664021" cy="642535"/>
          </a:xfrm>
          <a:prstGeom prst="rect">
            <a:avLst/>
          </a:prstGeom>
        </p:spPr>
      </p:pic>
      <p:pic>
        <p:nvPicPr>
          <p:cNvPr id="15" name="Grafik 14" descr="Registrierkasse mit einfarbiger Füllung">
            <a:extLst>
              <a:ext uri="{FF2B5EF4-FFF2-40B4-BE49-F238E27FC236}">
                <a16:creationId xmlns:a16="http://schemas.microsoft.com/office/drawing/2014/main" id="{9041361E-7776-7672-9495-538D5009CEC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6836" b="8755"/>
          <a:stretch/>
        </p:blipFill>
        <p:spPr>
          <a:xfrm>
            <a:off x="616056" y="3455427"/>
            <a:ext cx="760193" cy="641667"/>
          </a:xfrm>
          <a:prstGeom prst="rect">
            <a:avLst/>
          </a:prstGeom>
        </p:spPr>
      </p:pic>
      <p:pic>
        <p:nvPicPr>
          <p:cNvPr id="17" name="Grafik 16" descr="Wiederholen mit einfarbiger Füllung">
            <a:extLst>
              <a:ext uri="{FF2B5EF4-FFF2-40B4-BE49-F238E27FC236}">
                <a16:creationId xmlns:a16="http://schemas.microsoft.com/office/drawing/2014/main" id="{D9A99B1A-86F3-47DF-18AD-DB8303435B8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5435" b="9296"/>
          <a:stretch/>
        </p:blipFill>
        <p:spPr>
          <a:xfrm>
            <a:off x="641438" y="2749382"/>
            <a:ext cx="712572" cy="607610"/>
          </a:xfrm>
          <a:prstGeom prst="rect">
            <a:avLst/>
          </a:prstGeom>
        </p:spPr>
      </p:pic>
      <p:pic>
        <p:nvPicPr>
          <p:cNvPr id="1028" name="Picture 4" descr="Entsorgung – Gemeinde Mühlau">
            <a:extLst>
              <a:ext uri="{FF2B5EF4-FFF2-40B4-BE49-F238E27FC236}">
                <a16:creationId xmlns:a16="http://schemas.microsoft.com/office/drawing/2014/main" id="{D5FF57D4-CAAF-9E97-1E90-C54AF5C04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7778" r="4217" b="8719"/>
          <a:stretch/>
        </p:blipFill>
        <p:spPr bwMode="auto">
          <a:xfrm>
            <a:off x="655325" y="4168321"/>
            <a:ext cx="683508" cy="64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18">
            <a:extLst>
              <a:ext uri="{FF2B5EF4-FFF2-40B4-BE49-F238E27FC236}">
                <a16:creationId xmlns:a16="http://schemas.microsoft.com/office/drawing/2014/main" id="{10CB5248-73AC-EFF6-BEA8-5E14EE4F3CC0}"/>
              </a:ext>
            </a:extLst>
          </p:cNvPr>
          <p:cNvSpPr/>
          <p:nvPr/>
        </p:nvSpPr>
        <p:spPr>
          <a:xfrm>
            <a:off x="1614639" y="1682346"/>
            <a:ext cx="4055778" cy="337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b="1" dirty="0">
                <a:solidFill>
                  <a:schemeClr val="accent1"/>
                </a:solidFill>
              </a:rPr>
              <a:t>130 </a:t>
            </a:r>
            <a:r>
              <a:rPr lang="de-CH" dirty="0">
                <a:solidFill>
                  <a:schemeClr val="tx1"/>
                </a:solidFill>
              </a:rPr>
              <a:t>beigetreten &amp; </a:t>
            </a:r>
            <a:r>
              <a:rPr lang="de-CH" b="1" dirty="0">
                <a:solidFill>
                  <a:srgbClr val="5FA550"/>
                </a:solidFill>
              </a:rPr>
              <a:t>95</a:t>
            </a:r>
            <a:r>
              <a:rPr lang="de-CH" dirty="0">
                <a:solidFill>
                  <a:schemeClr val="tx1"/>
                </a:solidFill>
              </a:rPr>
              <a:t> in Entscheidung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D27687C-C597-FE3F-9C23-B300B9AE7783}"/>
              </a:ext>
            </a:extLst>
          </p:cNvPr>
          <p:cNvSpPr/>
          <p:nvPr/>
        </p:nvSpPr>
        <p:spPr>
          <a:xfrm>
            <a:off x="1619682" y="3663035"/>
            <a:ext cx="3684230" cy="251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b="1" dirty="0">
                <a:solidFill>
                  <a:schemeClr val="accent1"/>
                </a:solidFill>
              </a:rPr>
              <a:t>384 </a:t>
            </a:r>
            <a:r>
              <a:rPr lang="de-CH" dirty="0">
                <a:solidFill>
                  <a:schemeClr val="tx1"/>
                </a:solidFill>
              </a:rPr>
              <a:t>reine Verkaufsstellen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73288FE1-A042-92FB-8AD8-110B1A929D9D}"/>
              </a:ext>
            </a:extLst>
          </p:cNvPr>
          <p:cNvSpPr/>
          <p:nvPr/>
        </p:nvSpPr>
        <p:spPr>
          <a:xfrm>
            <a:off x="1622543" y="4431996"/>
            <a:ext cx="4044930" cy="278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b="1" dirty="0">
                <a:solidFill>
                  <a:schemeClr val="accent1"/>
                </a:solidFill>
              </a:rPr>
              <a:t>780’000 </a:t>
            </a:r>
            <a:r>
              <a:rPr lang="de-CH" dirty="0">
                <a:solidFill>
                  <a:schemeClr val="tx1"/>
                </a:solidFill>
              </a:rPr>
              <a:t>Säcke im Umlauf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C9106125-0EB6-7E6D-8FA0-29E3A8D3D506}"/>
              </a:ext>
            </a:extLst>
          </p:cNvPr>
          <p:cNvSpPr/>
          <p:nvPr/>
        </p:nvSpPr>
        <p:spPr>
          <a:xfrm>
            <a:off x="1619682" y="2202574"/>
            <a:ext cx="4116278" cy="337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b="1" dirty="0">
                <a:solidFill>
                  <a:schemeClr val="accent1"/>
                </a:solidFill>
              </a:rPr>
              <a:t>443’622+ </a:t>
            </a:r>
            <a:r>
              <a:rPr lang="de-CH" dirty="0">
                <a:solidFill>
                  <a:schemeClr val="tx1"/>
                </a:solidFill>
              </a:rPr>
              <a:t>Einwohner/innen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ACAED003-1FE4-54E3-8190-0970079EB804}"/>
              </a:ext>
            </a:extLst>
          </p:cNvPr>
          <p:cNvSpPr/>
          <p:nvPr/>
        </p:nvSpPr>
        <p:spPr>
          <a:xfrm>
            <a:off x="1619681" y="2926790"/>
            <a:ext cx="4665961" cy="2431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b="1" dirty="0">
                <a:solidFill>
                  <a:schemeClr val="accent1"/>
                </a:solidFill>
              </a:rPr>
              <a:t>148 </a:t>
            </a:r>
            <a:r>
              <a:rPr lang="de-CH" dirty="0">
                <a:solidFill>
                  <a:schemeClr val="tx1"/>
                </a:solidFill>
              </a:rPr>
              <a:t>Sammelstellen,</a:t>
            </a:r>
            <a:r>
              <a:rPr lang="de-CH" b="1" dirty="0">
                <a:solidFill>
                  <a:schemeClr val="accent1"/>
                </a:solidFill>
              </a:rPr>
              <a:t> 5 </a:t>
            </a:r>
            <a:r>
              <a:rPr lang="de-CH" dirty="0">
                <a:solidFill>
                  <a:schemeClr val="tx1"/>
                </a:solidFill>
              </a:rPr>
              <a:t>Abholsammlungen 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121A11A4-4567-31D4-9C91-7F829C2BAC9C}"/>
              </a:ext>
            </a:extLst>
          </p:cNvPr>
          <p:cNvSpPr/>
          <p:nvPr/>
        </p:nvSpPr>
        <p:spPr>
          <a:xfrm>
            <a:off x="1625400" y="5088365"/>
            <a:ext cx="3822528" cy="278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b="1" dirty="0">
                <a:solidFill>
                  <a:schemeClr val="accent1"/>
                </a:solidFill>
              </a:rPr>
              <a:t>213 </a:t>
            </a:r>
            <a:r>
              <a:rPr lang="de-CH" b="1" dirty="0" err="1">
                <a:solidFill>
                  <a:schemeClr val="accent1"/>
                </a:solidFill>
              </a:rPr>
              <a:t>to</a:t>
            </a:r>
            <a:r>
              <a:rPr lang="de-CH" b="1" dirty="0">
                <a:solidFill>
                  <a:schemeClr val="accent1"/>
                </a:solidFill>
              </a:rPr>
              <a:t> </a:t>
            </a:r>
            <a:r>
              <a:rPr lang="de-CH" dirty="0">
                <a:solidFill>
                  <a:schemeClr val="tx1"/>
                </a:solidFill>
              </a:rPr>
              <a:t>dem Recycling zugeführt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0A203DF1-FD02-7691-C956-B402C32EB7C8}"/>
              </a:ext>
            </a:extLst>
          </p:cNvPr>
          <p:cNvSpPr/>
          <p:nvPr/>
        </p:nvSpPr>
        <p:spPr>
          <a:xfrm>
            <a:off x="1614639" y="5630116"/>
            <a:ext cx="442806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b="1" dirty="0">
                <a:solidFill>
                  <a:schemeClr val="accent1"/>
                </a:solidFill>
              </a:rPr>
              <a:t>Ein voller Erfolg!</a:t>
            </a:r>
            <a:br>
              <a:rPr lang="de-CH" b="1" dirty="0">
                <a:solidFill>
                  <a:schemeClr val="accent1"/>
                </a:solidFill>
              </a:rPr>
            </a:br>
            <a:r>
              <a:rPr lang="de-CH" b="1" dirty="0">
                <a:solidFill>
                  <a:schemeClr val="accent1"/>
                </a:solidFill>
              </a:rPr>
              <a:t>Einfach, sinnvoll und gemeinsam.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5D7D4C5-B6F1-0E11-6F13-3EEE0DF47118}"/>
              </a:ext>
            </a:extLst>
          </p:cNvPr>
          <p:cNvSpPr/>
          <p:nvPr/>
        </p:nvSpPr>
        <p:spPr>
          <a:xfrm>
            <a:off x="8833375" y="215850"/>
            <a:ext cx="2088232" cy="404585"/>
          </a:xfrm>
          <a:prstGeom prst="rect">
            <a:avLst/>
          </a:prstGeom>
          <a:solidFill>
            <a:srgbClr val="FF66FF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dirty="0"/>
              <a:t>Slide Ar</a:t>
            </a:r>
          </a:p>
        </p:txBody>
      </p:sp>
      <p:pic>
        <p:nvPicPr>
          <p:cNvPr id="14" name="Grafik 13" descr="Ein Bild, das Plastik, Flasche, Im Haus, Objekte enthält.&#10;&#10;Automatisch generierte Beschreibung">
            <a:extLst>
              <a:ext uri="{FF2B5EF4-FFF2-40B4-BE49-F238E27FC236}">
                <a16:creationId xmlns:a16="http://schemas.microsoft.com/office/drawing/2014/main" id="{1183814F-1EF7-F257-C85D-52560591E3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9" r="1913"/>
          <a:stretch/>
        </p:blipFill>
        <p:spPr>
          <a:xfrm>
            <a:off x="6042699" y="9379"/>
            <a:ext cx="6149301" cy="6858000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B4B61AB4-A36D-7F5E-6CD0-14B541A0208C}"/>
              </a:ext>
            </a:extLst>
          </p:cNvPr>
          <p:cNvSpPr/>
          <p:nvPr/>
        </p:nvSpPr>
        <p:spPr>
          <a:xfrm rot="16200000">
            <a:off x="5160805" y="5829218"/>
            <a:ext cx="1523013" cy="6076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sz="1000" dirty="0">
                <a:solidFill>
                  <a:schemeClr val="bg1">
                    <a:lumMod val="65000"/>
                  </a:schemeClr>
                </a:solidFill>
              </a:rPr>
              <a:t>12.10.2023</a:t>
            </a:r>
          </a:p>
        </p:txBody>
      </p:sp>
    </p:spTree>
    <p:extLst>
      <p:ext uri="{BB962C8B-B14F-4D97-AF65-F5344CB8AC3E}">
        <p14:creationId xmlns:p14="http://schemas.microsoft.com/office/powerpoint/2010/main" val="216724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2DF6AF3-32D5-5990-E224-8191B36031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1" name="Grafik 10" descr="Ein Bild, das Text, Essen, Tasche enthält.&#10;&#10;Automatisch generierte Beschreibung">
            <a:extLst>
              <a:ext uri="{FF2B5EF4-FFF2-40B4-BE49-F238E27FC236}">
                <a16:creationId xmlns:a16="http://schemas.microsoft.com/office/drawing/2014/main" id="{79B11B2A-19F0-C220-E0C4-97427D4CCB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-1565858"/>
            <a:ext cx="6031532" cy="9042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25451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78E4167-F2A6-4B4F-D4C2-4110CBAAE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852936"/>
            <a:ext cx="7992392" cy="1329963"/>
          </a:xfrm>
        </p:spPr>
        <p:txBody>
          <a:bodyPr/>
          <a:lstStyle/>
          <a:p>
            <a:r>
              <a:rPr lang="de-CH" dirty="0"/>
              <a:t>Merci für Ihr Vertrauen und die gute Zusammenarbeit</a:t>
            </a:r>
          </a:p>
        </p:txBody>
      </p:sp>
    </p:spTree>
    <p:extLst>
      <p:ext uri="{BB962C8B-B14F-4D97-AF65-F5344CB8AC3E}">
        <p14:creationId xmlns:p14="http://schemas.microsoft.com/office/powerpoint/2010/main" val="1295805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A44AB9-A39C-43D8-AB91-29E7F989D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Agenda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F1E6AD-5F9D-40E2-9400-77D55F7A0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de-CH" dirty="0"/>
              <a:t>CO</a:t>
            </a:r>
            <a:r>
              <a:rPr lang="de-CH" baseline="-25000" dirty="0"/>
              <a:t>2</a:t>
            </a:r>
            <a:r>
              <a:rPr lang="de-CH" dirty="0"/>
              <a:t> bei der AVAG</a:t>
            </a:r>
          </a:p>
          <a:p>
            <a:pPr lvl="1"/>
            <a:r>
              <a:rPr lang="de-CH" dirty="0"/>
              <a:t>Aktuelles aus dem AWA, Teil 1</a:t>
            </a:r>
          </a:p>
          <a:p>
            <a:pPr lvl="1"/>
            <a:r>
              <a:rPr lang="de-CH" dirty="0"/>
              <a:t>Aktuelles aus dem Bereich Energie</a:t>
            </a:r>
          </a:p>
          <a:p>
            <a:pPr lvl="1"/>
            <a:r>
              <a:rPr lang="de-CH" dirty="0"/>
              <a:t>Aktuelles aus dem AWA, Teil 2</a:t>
            </a:r>
          </a:p>
          <a:p>
            <a:pPr lvl="1"/>
            <a:r>
              <a:rPr lang="de-CH" dirty="0"/>
              <a:t>Aktuelles aus dem Bereich Markt</a:t>
            </a:r>
          </a:p>
          <a:p>
            <a:pPr lvl="1">
              <a:tabLst>
                <a:tab pos="1073150" algn="l"/>
              </a:tabLst>
            </a:pPr>
            <a:r>
              <a:rPr lang="de-CH" dirty="0"/>
              <a:t>Essen und Austausch</a:t>
            </a:r>
          </a:p>
          <a:p>
            <a:pPr lvl="1"/>
            <a:endParaRPr lang="de-CH" dirty="0">
              <a:highlight>
                <a:srgbClr val="FFFF00"/>
              </a:highlight>
            </a:endParaRPr>
          </a:p>
          <a:p>
            <a:pPr lvl="1"/>
            <a:endParaRPr lang="de-CH" dirty="0">
              <a:highlight>
                <a:srgbClr val="FFFF00"/>
              </a:highlight>
            </a:endParaRPr>
          </a:p>
          <a:p>
            <a:pPr lvl="1"/>
            <a:endParaRPr lang="de-CH" dirty="0">
              <a:highlight>
                <a:srgbClr val="FFFF00"/>
              </a:highlight>
            </a:endParaRPr>
          </a:p>
          <a:p>
            <a:pPr lvl="1"/>
            <a:endParaRPr lang="de-CH" dirty="0">
              <a:highlight>
                <a:srgbClr val="FFFF00"/>
              </a:highlight>
            </a:endParaRPr>
          </a:p>
          <a:p>
            <a:pPr lvl="1"/>
            <a:endParaRPr lang="de-CH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64952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4535C22-9E49-B035-B2D5-0D6C83D63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CO</a:t>
            </a:r>
            <a:r>
              <a:rPr lang="de-CH" baseline="-25000" dirty="0"/>
              <a:t>2 </a:t>
            </a:r>
            <a:r>
              <a:rPr lang="de-CH" dirty="0"/>
              <a:t>bei der AVAG</a:t>
            </a:r>
          </a:p>
        </p:txBody>
      </p:sp>
    </p:spTree>
    <p:extLst>
      <p:ext uri="{BB962C8B-B14F-4D97-AF65-F5344CB8AC3E}">
        <p14:creationId xmlns:p14="http://schemas.microsoft.com/office/powerpoint/2010/main" val="3599629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Ein Bild, das draußen, Himmel, Wolke, Baum enthält.&#10;&#10;Automatisch generierte Beschreibung">
            <a:extLst>
              <a:ext uri="{FF2B5EF4-FFF2-40B4-BE49-F238E27FC236}">
                <a16:creationId xmlns:a16="http://schemas.microsoft.com/office/drawing/2014/main" id="{569F7A20-FC7A-AA85-42D7-FFA46FC4B80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4" r="20354"/>
          <a:stretch/>
        </p:blipFill>
        <p:spPr/>
      </p:pic>
      <p:sp>
        <p:nvSpPr>
          <p:cNvPr id="18" name="Inhaltsplatzhalter 17">
            <a:extLst>
              <a:ext uri="{FF2B5EF4-FFF2-40B4-BE49-F238E27FC236}">
                <a16:creationId xmlns:a16="http://schemas.microsoft.com/office/drawing/2014/main" id="{76F282F4-C4E1-1963-DBD6-6D0426298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de-CH" b="1" dirty="0"/>
              <a:t>Vertrag mit dem Bund</a:t>
            </a:r>
          </a:p>
          <a:p>
            <a:pPr marL="0" lvl="1" indent="0">
              <a:buNone/>
            </a:pPr>
            <a:r>
              <a:rPr lang="de-CH" dirty="0"/>
              <a:t>Schweizer KVAs realisieren die erste CO</a:t>
            </a:r>
            <a:r>
              <a:rPr lang="de-CH" baseline="-25000" dirty="0"/>
              <a:t>2</a:t>
            </a:r>
            <a:r>
              <a:rPr lang="de-CH" dirty="0"/>
              <a:t>-Abscheideanlage in der Schweiz bis 2030.</a:t>
            </a:r>
            <a:br>
              <a:rPr lang="de-CH" dirty="0"/>
            </a:br>
            <a:endParaRPr lang="de-CH" dirty="0"/>
          </a:p>
          <a:p>
            <a:pPr marL="0" lvl="1" indent="0">
              <a:buNone/>
            </a:pPr>
            <a:r>
              <a:rPr lang="de-CH" b="1" dirty="0"/>
              <a:t>CO</a:t>
            </a:r>
            <a:r>
              <a:rPr lang="de-CH" b="1" baseline="-25000" dirty="0"/>
              <a:t>2</a:t>
            </a:r>
            <a:r>
              <a:rPr lang="de-CH" b="1" dirty="0"/>
              <a:t>-Abscheideanlagen…</a:t>
            </a:r>
          </a:p>
          <a:p>
            <a:pPr lvl="2"/>
            <a:r>
              <a:rPr lang="de-CH" dirty="0"/>
              <a:t>sind im Betrieb sehr energieintensiv</a:t>
            </a:r>
          </a:p>
          <a:p>
            <a:pPr lvl="2"/>
            <a:r>
              <a:rPr lang="de-CH" dirty="0"/>
              <a:t>sind im Bau und Betrieb kostenintensiv</a:t>
            </a:r>
          </a:p>
          <a:p>
            <a:pPr lvl="2"/>
            <a:r>
              <a:rPr lang="de-CH" dirty="0"/>
              <a:t>benötigen viel Platz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0B8478AC-7781-93E0-38C7-532A1AB218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5D92AC10-DA88-1397-010F-2EFD162C4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Schweizer KVAs und CO</a:t>
            </a:r>
            <a:r>
              <a:rPr lang="de-CH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03560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F89C9A20-B90A-5C0C-57BF-94DC67851BE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8" t="14815" b="14815"/>
          <a:stretch/>
        </p:blipFill>
        <p:spPr>
          <a:xfrm>
            <a:off x="0" y="0"/>
            <a:ext cx="12192000" cy="7123159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EFB96C-4795-A239-15F5-8BC8DE9446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F75E5517-BC27-7177-A96E-061E7E6B1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579967"/>
            <a:ext cx="8244419" cy="904817"/>
          </a:xfrm>
        </p:spPr>
        <p:txBody>
          <a:bodyPr/>
          <a:lstStyle/>
          <a:p>
            <a:r>
              <a:rPr lang="de-CH" sz="4400" dirty="0"/>
              <a:t>Verdichtung </a:t>
            </a:r>
            <a:r>
              <a:rPr lang="de-CH" dirty="0"/>
              <a:t>D</a:t>
            </a:r>
            <a:r>
              <a:rPr lang="de-CH" sz="4400" dirty="0"/>
              <a:t>osen</a:t>
            </a:r>
          </a:p>
        </p:txBody>
      </p:sp>
    </p:spTree>
    <p:extLst>
      <p:ext uri="{BB962C8B-B14F-4D97-AF65-F5344CB8AC3E}">
        <p14:creationId xmlns:p14="http://schemas.microsoft.com/office/powerpoint/2010/main" val="3708180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Ein Bild, das Reifen, Fahrzeug, Rad, Transport enthält.&#10;&#10;Automatisch generierte Beschreibung">
            <a:extLst>
              <a:ext uri="{FF2B5EF4-FFF2-40B4-BE49-F238E27FC236}">
                <a16:creationId xmlns:a16="http://schemas.microsoft.com/office/drawing/2014/main" id="{51C7F78D-9BC4-00CE-6202-C8EEC7BEA4D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EFB96C-4795-A239-15F5-8BC8DE9446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7452227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avag">
      <a:dk1>
        <a:sysClr val="windowText" lastClr="000000"/>
      </a:dk1>
      <a:lt1>
        <a:sysClr val="window" lastClr="FFFFFF"/>
      </a:lt1>
      <a:dk2>
        <a:srgbClr val="7D7D7D"/>
      </a:dk2>
      <a:lt2>
        <a:srgbClr val="E0E0E0"/>
      </a:lt2>
      <a:accent1>
        <a:srgbClr val="5FA550"/>
      </a:accent1>
      <a:accent2>
        <a:srgbClr val="324632"/>
      </a:accent2>
      <a:accent3>
        <a:srgbClr val="EBE6D7"/>
      </a:accent3>
      <a:accent4>
        <a:srgbClr val="ECCE62"/>
      </a:accent4>
      <a:accent5>
        <a:srgbClr val="92D050"/>
      </a:accent5>
      <a:accent6>
        <a:srgbClr val="3D90AD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VORL - AVAG-Präsentation.potx" id="{A727358A-8493-4427-BADA-5BDA8638C389}" vid="{8428E49B-5AF8-4879-97A0-E77190A68B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24777f-78b6-4f3c-a73a-d5fa08e4d537" xsi:nil="true"/>
    <lcf76f155ced4ddcb4097134ff3c332f xmlns="c9077d15-72ed-4fec-bcfe-3472729e919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E594130A2AF244FBF3F304D904ED593" ma:contentTypeVersion="14" ma:contentTypeDescription="Ein neues Dokument erstellen." ma:contentTypeScope="" ma:versionID="aa3053bc26ba089cdc7ee8ee53b1154c">
  <xsd:schema xmlns:xsd="http://www.w3.org/2001/XMLSchema" xmlns:xs="http://www.w3.org/2001/XMLSchema" xmlns:p="http://schemas.microsoft.com/office/2006/metadata/properties" xmlns:ns2="c9077d15-72ed-4fec-bcfe-3472729e9195" xmlns:ns3="bc24777f-78b6-4f3c-a73a-d5fa08e4d537" targetNamespace="http://schemas.microsoft.com/office/2006/metadata/properties" ma:root="true" ma:fieldsID="f54ba9e2f1dafbe8096e3f37988d12a4" ns2:_="" ns3:_="">
    <xsd:import namespace="c9077d15-72ed-4fec-bcfe-3472729e9195"/>
    <xsd:import namespace="bc24777f-78b6-4f3c-a73a-d5fa08e4d5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077d15-72ed-4fec-bcfe-3472729e91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markierungen" ma:readOnly="false" ma:fieldId="{5cf76f15-5ced-4ddc-b409-7134ff3c332f}" ma:taxonomyMulti="true" ma:sspId="7fbe3b91-0d7a-4fca-85de-75d49bc052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4777f-78b6-4f3c-a73a-d5fa08e4d537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523888c3-3691-4ee2-9093-74875a1c94d8}" ma:internalName="TaxCatchAll" ma:showField="CatchAllData" ma:web="bc24777f-78b6-4f3c-a73a-d5fa08e4d5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26B806-0237-4942-A1FD-5C97285908C2}">
  <ds:schemaRefs>
    <ds:schemaRef ds:uri="http://schemas.openxmlformats.org/package/2006/metadata/core-properties"/>
    <ds:schemaRef ds:uri="http://purl.org/dc/terms/"/>
    <ds:schemaRef ds:uri="bc24777f-78b6-4f3c-a73a-d5fa08e4d537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elements/1.1/"/>
    <ds:schemaRef ds:uri="c9077d15-72ed-4fec-bcfe-3472729e919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B6B7BE2-63AD-4C37-AC44-F0E4FC348E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7A102B-C4B4-4B3E-BA6A-D9A01C4DC1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077d15-72ed-4fec-bcfe-3472729e9195"/>
    <ds:schemaRef ds:uri="bc24777f-78b6-4f3c-a73a-d5fa08e4d5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VORL - AVAG-Präsentation</Template>
  <TotalTime>0</TotalTime>
  <Words>865</Words>
  <Application>Microsoft Office PowerPoint</Application>
  <PresentationFormat>Breitbild</PresentationFormat>
  <Paragraphs>154</Paragraphs>
  <Slides>45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50" baseType="lpstr">
      <vt:lpstr>Arial</vt:lpstr>
      <vt:lpstr>TT Norms Pro</vt:lpstr>
      <vt:lpstr>TT Norms Pro Normal</vt:lpstr>
      <vt:lpstr>Wingdings</vt:lpstr>
      <vt:lpstr>Benutzerdefiniertes Design</vt:lpstr>
      <vt:lpstr>AVAG besucht die Gemeinden 2023</vt:lpstr>
      <vt:lpstr>Digitalisierung</vt:lpstr>
      <vt:lpstr>Persönlicher Austausch</vt:lpstr>
      <vt:lpstr>PowerPoint-Präsentation</vt:lpstr>
      <vt:lpstr>Agenda</vt:lpstr>
      <vt:lpstr>CO2 bei der AVAG</vt:lpstr>
      <vt:lpstr>Schweizer KVAs und CO2</vt:lpstr>
      <vt:lpstr>Verdichtung Dosen</vt:lpstr>
      <vt:lpstr>PowerPoint-Präsentation</vt:lpstr>
      <vt:lpstr>PowerPoint-Präsentation</vt:lpstr>
      <vt:lpstr>Neue PV-Anlage Jaberg</vt:lpstr>
      <vt:lpstr>Aktuelles aus dem AWA, Teil 1</vt:lpstr>
      <vt:lpstr>Recyclingbaustoffe … die neuen Spielregeln</vt:lpstr>
      <vt:lpstr>Neue BAFU-Vollzugshilfe</vt:lpstr>
      <vt:lpstr>Das Entsorgungsmonopol bröckelt!</vt:lpstr>
      <vt:lpstr>Ausgangslage zu USG, Art. 31b, Abs. 4</vt:lpstr>
      <vt:lpstr>Konsequenzen zu USG, Art. 31b, Abs. 4</vt:lpstr>
      <vt:lpstr>Reaktion / Empfehlung AWA zu USG, Art. 31b, Abs. 4</vt:lpstr>
      <vt:lpstr>Aktuelles aus dem Bereich Energie</vt:lpstr>
      <vt:lpstr>Revision HKW</vt:lpstr>
      <vt:lpstr>PowerPoint-Präsentation</vt:lpstr>
      <vt:lpstr>Revision KVA</vt:lpstr>
      <vt:lpstr>PowerPoint-Präsentation</vt:lpstr>
      <vt:lpstr>Power-to-Heat</vt:lpstr>
      <vt:lpstr>Power-to-Heat-Anlage</vt:lpstr>
      <vt:lpstr>Aktuelles aus dem AWA, Teil 2</vt:lpstr>
      <vt:lpstr>Abfallvermeidung: </vt:lpstr>
      <vt:lpstr>PowerPoint-Präsentation</vt:lpstr>
      <vt:lpstr>Mehrwegbecher… geht doch!</vt:lpstr>
      <vt:lpstr>Sommerevents 2023  mit der neuen BSIG-Weisung</vt:lpstr>
      <vt:lpstr>Aktuelles aus dem Bereich Markt</vt:lpstr>
      <vt:lpstr>Allgemeine Marktlage</vt:lpstr>
      <vt:lpstr>PowerPoint-Präsentation</vt:lpstr>
      <vt:lpstr>PowerPoint-Präsentation</vt:lpstr>
      <vt:lpstr>PowerPoint-Präsentation</vt:lpstr>
      <vt:lpstr>Altkleider</vt:lpstr>
      <vt:lpstr>Neue Rahmenvereinbarung mit Tell-Tex</vt:lpstr>
      <vt:lpstr>Beispiel: Gemeinde mit 30’000 Einwohnern</vt:lpstr>
      <vt:lpstr>Einzelbehältersystem</vt:lpstr>
      <vt:lpstr>Sonderabfallmobil</vt:lpstr>
      <vt:lpstr>Neue Metallsammlung</vt:lpstr>
      <vt:lpstr>Neue Sperrgutmarke</vt:lpstr>
      <vt:lpstr>Kunststoffsammlung</vt:lpstr>
      <vt:lpstr>PowerPoint-Präsentation</vt:lpstr>
      <vt:lpstr>Merci für Ihr Vertrauen und die gute Zusammenarbeit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</dc:title>
  <dc:creator/>
  <cp:lastModifiedBy/>
  <cp:revision>131</cp:revision>
  <cp:lastPrinted>2023-11-21T11:07:28Z</cp:lastPrinted>
  <dcterms:created xsi:type="dcterms:W3CDTF">2023-09-13T14:35:49Z</dcterms:created>
  <dcterms:modified xsi:type="dcterms:W3CDTF">2023-11-29T08:30:05Z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0x0101000E594130A2AF244FBF3F304D904ED593</vt:lpwstr>
  </property>
  <property fmtid="{D5CDD505-2E9C-101B-9397-08002B2CF9AE}" pid="3" name="MediaServiceImageTags">
    <vt:lpwstr/>
  </property>
</Properties>
</file>